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78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 smtClean="0"/>
              <a:t>MACHINE LEARNING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 smtClean="0"/>
              <a:t>WIA1004/WAES1102</a:t>
            </a:r>
          </a:p>
          <a:p>
            <a:r>
              <a:rPr lang="en-MY" dirty="0" smtClean="0"/>
              <a:t>WEEK 9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14851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Detecting spam emails</a:t>
            </a:r>
            <a:endParaRPr lang="en-MY" dirty="0"/>
          </a:p>
        </p:txBody>
      </p:sp>
      <p:grpSp>
        <p:nvGrpSpPr>
          <p:cNvPr id="3" name="Group 2"/>
          <p:cNvGrpSpPr/>
          <p:nvPr/>
        </p:nvGrpSpPr>
        <p:grpSpPr>
          <a:xfrm>
            <a:off x="1730828" y="2507117"/>
            <a:ext cx="2773049" cy="2506324"/>
            <a:chOff x="1730828" y="2507117"/>
            <a:chExt cx="2773049" cy="25063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2507117"/>
              <a:ext cx="511317" cy="33405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2518002"/>
              <a:ext cx="511317" cy="3340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2528887"/>
              <a:ext cx="511317" cy="33405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2539772"/>
              <a:ext cx="511317" cy="33405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2517998"/>
              <a:ext cx="511317" cy="33405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2917364"/>
              <a:ext cx="511317" cy="33405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2928249"/>
              <a:ext cx="511317" cy="33405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2939134"/>
              <a:ext cx="511317" cy="33405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2950019"/>
              <a:ext cx="511317" cy="33405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2928245"/>
              <a:ext cx="511317" cy="33405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3334648"/>
              <a:ext cx="511317" cy="33405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3345533"/>
              <a:ext cx="511317" cy="33405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3356418"/>
              <a:ext cx="511317" cy="33405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3367303"/>
              <a:ext cx="511317" cy="33405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3345529"/>
              <a:ext cx="511317" cy="33405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3766883"/>
              <a:ext cx="511317" cy="334054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3777768"/>
              <a:ext cx="511317" cy="33405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3788653"/>
              <a:ext cx="511317" cy="334054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3799538"/>
              <a:ext cx="511317" cy="33405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3777764"/>
              <a:ext cx="511317" cy="334054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4220888"/>
              <a:ext cx="511317" cy="334054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4231773"/>
              <a:ext cx="511317" cy="334054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4242658"/>
              <a:ext cx="511317" cy="33405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4253543"/>
              <a:ext cx="511317" cy="334054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4231769"/>
              <a:ext cx="511317" cy="334054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4646732"/>
              <a:ext cx="511317" cy="334054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4657617"/>
              <a:ext cx="511317" cy="334054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4668502"/>
              <a:ext cx="511317" cy="334054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4679387"/>
              <a:ext cx="511317" cy="334054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4657613"/>
              <a:ext cx="511317" cy="334054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557993" y="2528887"/>
            <a:ext cx="6165647" cy="2549864"/>
            <a:chOff x="4557993" y="2528883"/>
            <a:chExt cx="6165647" cy="25498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2528883"/>
              <a:ext cx="511317" cy="3340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2539768"/>
              <a:ext cx="511317" cy="33405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2550653"/>
              <a:ext cx="511317" cy="334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2539768"/>
              <a:ext cx="511317" cy="334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2550653"/>
              <a:ext cx="511317" cy="33405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2561538"/>
              <a:ext cx="511317" cy="33405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2572423"/>
              <a:ext cx="511317" cy="3340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2572423"/>
              <a:ext cx="511317" cy="3340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2583308"/>
              <a:ext cx="511317" cy="33405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2594193"/>
              <a:ext cx="511317" cy="33405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2605078"/>
              <a:ext cx="511317" cy="33405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2939130"/>
              <a:ext cx="511317" cy="33405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2950015"/>
              <a:ext cx="511317" cy="33405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2960900"/>
              <a:ext cx="511317" cy="33405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2950015"/>
              <a:ext cx="511317" cy="33405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2960900"/>
              <a:ext cx="511317" cy="33405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2971785"/>
              <a:ext cx="511317" cy="33405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2982670"/>
              <a:ext cx="511317" cy="33405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2982670"/>
              <a:ext cx="511317" cy="33405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2993555"/>
              <a:ext cx="511317" cy="33405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3004440"/>
              <a:ext cx="511317" cy="33405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3015325"/>
              <a:ext cx="511317" cy="334054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3356414"/>
              <a:ext cx="511317" cy="33405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3367299"/>
              <a:ext cx="511317" cy="33405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3378184"/>
              <a:ext cx="511317" cy="33405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3367299"/>
              <a:ext cx="511317" cy="334054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3378184"/>
              <a:ext cx="511317" cy="33405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3389069"/>
              <a:ext cx="511317" cy="33405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3399954"/>
              <a:ext cx="511317" cy="33405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3399954"/>
              <a:ext cx="511317" cy="33405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3410839"/>
              <a:ext cx="511317" cy="33405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3421724"/>
              <a:ext cx="511317" cy="33405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3432609"/>
              <a:ext cx="511317" cy="334054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3788649"/>
              <a:ext cx="511317" cy="334054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3799534"/>
              <a:ext cx="511317" cy="334054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3810419"/>
              <a:ext cx="511317" cy="334054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3799534"/>
              <a:ext cx="511317" cy="33405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3810419"/>
              <a:ext cx="511317" cy="334054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3821304"/>
              <a:ext cx="511317" cy="334054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3832189"/>
              <a:ext cx="511317" cy="334054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3832189"/>
              <a:ext cx="511317" cy="334054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3843074"/>
              <a:ext cx="511317" cy="334054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3853959"/>
              <a:ext cx="511317" cy="33405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3864844"/>
              <a:ext cx="511317" cy="334054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4242654"/>
              <a:ext cx="511317" cy="334054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4253539"/>
              <a:ext cx="511317" cy="334054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4264424"/>
              <a:ext cx="511317" cy="334054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4253539"/>
              <a:ext cx="511317" cy="334054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4264424"/>
              <a:ext cx="511317" cy="334054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4275309"/>
              <a:ext cx="511317" cy="334054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4286194"/>
              <a:ext cx="511317" cy="334054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4286194"/>
              <a:ext cx="511317" cy="334054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4297079"/>
              <a:ext cx="511317" cy="334054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4307964"/>
              <a:ext cx="511317" cy="334054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4318849"/>
              <a:ext cx="511317" cy="334054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4668498"/>
              <a:ext cx="511317" cy="334054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4679383"/>
              <a:ext cx="511317" cy="334054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4690268"/>
              <a:ext cx="511317" cy="334054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4679383"/>
              <a:ext cx="511317" cy="334054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4690268"/>
              <a:ext cx="511317" cy="334054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4701153"/>
              <a:ext cx="511317" cy="334054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4712038"/>
              <a:ext cx="511317" cy="334054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4712038"/>
              <a:ext cx="511317" cy="334054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4722923"/>
              <a:ext cx="511317" cy="334054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4733808"/>
              <a:ext cx="511317" cy="334054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4744693"/>
              <a:ext cx="511317" cy="33405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026039" y="5410200"/>
            <a:ext cx="71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SPAM</a:t>
            </a:r>
            <a:endParaRPr lang="en-MY" dirty="0"/>
          </a:p>
        </p:txBody>
      </p:sp>
      <p:sp>
        <p:nvSpPr>
          <p:cNvPr id="102" name="TextBox 101"/>
          <p:cNvSpPr txBox="1"/>
          <p:nvPr/>
        </p:nvSpPr>
        <p:spPr>
          <a:xfrm>
            <a:off x="9637528" y="5410200"/>
            <a:ext cx="126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NON SPAM</a:t>
            </a:r>
            <a:endParaRPr lang="en-MY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5086777" y="1771507"/>
            <a:ext cx="1929508" cy="523220"/>
            <a:chOff x="5086777" y="1771507"/>
            <a:chExt cx="1929508" cy="523220"/>
          </a:xfrm>
        </p:grpSpPr>
        <p:sp>
          <p:nvSpPr>
            <p:cNvPr id="103" name="TextBox 102"/>
            <p:cNvSpPr txBox="1"/>
            <p:nvPr/>
          </p:nvSpPr>
          <p:spPr>
            <a:xfrm>
              <a:off x="5515553" y="1771507"/>
              <a:ext cx="1500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800" dirty="0" smtClean="0">
                  <a:solidFill>
                    <a:schemeClr val="bg1"/>
                  </a:solidFill>
                </a:rPr>
                <a:t>“Cheap” </a:t>
              </a:r>
              <a:endParaRPr lang="en-MY" sz="2800" dirty="0">
                <a:solidFill>
                  <a:schemeClr val="bg1"/>
                </a:solidFill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777" y="1808157"/>
              <a:ext cx="490657" cy="408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224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08 0.00092 L -0.05208 0.00116 L -0.08412 -0.00232 C -0.09779 -0.00417 -0.09076 -0.00463 -0.10833 -0.00556 C -0.11419 -0.00579 -0.12018 -0.00556 -0.12617 -0.00556 L -0.12787 -0.00556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46 0.00556 L -0.08646 0.00602 L -0.02291 0.0044 C -0.01927 0.00417 -0.01536 0.00347 -0.01159 0.00301 L 0.00625 0.00162 C 0.03763 -0.00069 -0.00026 0.00139 0.04323 -0.00069 L 0.10456 0.00023 L 0.10456 0.00046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Detecting spam emails</a:t>
            </a:r>
            <a:endParaRPr lang="en-MY" dirty="0"/>
          </a:p>
        </p:txBody>
      </p:sp>
      <p:grpSp>
        <p:nvGrpSpPr>
          <p:cNvPr id="3" name="Group 2"/>
          <p:cNvGrpSpPr/>
          <p:nvPr/>
        </p:nvGrpSpPr>
        <p:grpSpPr>
          <a:xfrm>
            <a:off x="1026039" y="2507117"/>
            <a:ext cx="2773049" cy="2506324"/>
            <a:chOff x="1730828" y="2507117"/>
            <a:chExt cx="2773049" cy="25063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2507117"/>
              <a:ext cx="511317" cy="33405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2518002"/>
              <a:ext cx="511317" cy="33405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2528887"/>
              <a:ext cx="511317" cy="33405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2539772"/>
              <a:ext cx="511317" cy="33405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2517998"/>
              <a:ext cx="511317" cy="33405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2917364"/>
              <a:ext cx="511317" cy="334054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2928249"/>
              <a:ext cx="511317" cy="33405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2939134"/>
              <a:ext cx="511317" cy="33405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2950019"/>
              <a:ext cx="511317" cy="33405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2928245"/>
              <a:ext cx="511317" cy="334054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3334648"/>
              <a:ext cx="511317" cy="33405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3345533"/>
              <a:ext cx="511317" cy="334054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3356418"/>
              <a:ext cx="511317" cy="33405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3367303"/>
              <a:ext cx="511317" cy="334054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3345529"/>
              <a:ext cx="511317" cy="334054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3766883"/>
              <a:ext cx="511317" cy="334054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3777768"/>
              <a:ext cx="511317" cy="334054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3788653"/>
              <a:ext cx="511317" cy="334054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3799538"/>
              <a:ext cx="511317" cy="334054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3777764"/>
              <a:ext cx="511317" cy="334054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4220888"/>
              <a:ext cx="511317" cy="334054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4231773"/>
              <a:ext cx="511317" cy="334054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4242658"/>
              <a:ext cx="511317" cy="334054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4253543"/>
              <a:ext cx="511317" cy="334054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4231769"/>
              <a:ext cx="511317" cy="334054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828" y="4646732"/>
              <a:ext cx="511317" cy="334054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6261" y="4657617"/>
              <a:ext cx="511317" cy="334054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1694" y="4668502"/>
              <a:ext cx="511317" cy="334054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7127" y="4679387"/>
              <a:ext cx="511317" cy="334054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2560" y="4657613"/>
              <a:ext cx="511317" cy="334054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5577434" y="2539772"/>
            <a:ext cx="6165647" cy="2549864"/>
            <a:chOff x="4557993" y="2528883"/>
            <a:chExt cx="6165647" cy="25498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2528883"/>
              <a:ext cx="511317" cy="33405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2539768"/>
              <a:ext cx="511317" cy="33405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2550653"/>
              <a:ext cx="511317" cy="33405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2539768"/>
              <a:ext cx="511317" cy="33405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2550653"/>
              <a:ext cx="511317" cy="33405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2561538"/>
              <a:ext cx="511317" cy="33405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2572423"/>
              <a:ext cx="511317" cy="33405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2572423"/>
              <a:ext cx="511317" cy="33405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2583308"/>
              <a:ext cx="511317" cy="33405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2594193"/>
              <a:ext cx="511317" cy="33405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2605078"/>
              <a:ext cx="511317" cy="33405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2939130"/>
              <a:ext cx="511317" cy="33405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2950015"/>
              <a:ext cx="511317" cy="33405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2960900"/>
              <a:ext cx="511317" cy="33405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2950015"/>
              <a:ext cx="511317" cy="33405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2960900"/>
              <a:ext cx="511317" cy="33405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2971785"/>
              <a:ext cx="511317" cy="334054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2982670"/>
              <a:ext cx="511317" cy="334054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2982670"/>
              <a:ext cx="511317" cy="334054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2993555"/>
              <a:ext cx="511317" cy="33405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3004440"/>
              <a:ext cx="511317" cy="334054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3015325"/>
              <a:ext cx="511317" cy="334054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3356414"/>
              <a:ext cx="511317" cy="33405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3367299"/>
              <a:ext cx="511317" cy="334054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3378184"/>
              <a:ext cx="511317" cy="334054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3367299"/>
              <a:ext cx="511317" cy="334054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3378184"/>
              <a:ext cx="511317" cy="334054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3389069"/>
              <a:ext cx="511317" cy="334054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3399954"/>
              <a:ext cx="511317" cy="334054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3399954"/>
              <a:ext cx="511317" cy="334054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3410839"/>
              <a:ext cx="511317" cy="334054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3421724"/>
              <a:ext cx="511317" cy="334054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3432609"/>
              <a:ext cx="511317" cy="334054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3788649"/>
              <a:ext cx="511317" cy="334054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3799534"/>
              <a:ext cx="511317" cy="334054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3810419"/>
              <a:ext cx="511317" cy="334054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3799534"/>
              <a:ext cx="511317" cy="334054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3810419"/>
              <a:ext cx="511317" cy="334054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3821304"/>
              <a:ext cx="511317" cy="334054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3832189"/>
              <a:ext cx="511317" cy="334054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3832189"/>
              <a:ext cx="511317" cy="334054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3843074"/>
              <a:ext cx="511317" cy="334054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3853959"/>
              <a:ext cx="511317" cy="334054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3864844"/>
              <a:ext cx="511317" cy="334054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4242654"/>
              <a:ext cx="511317" cy="334054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4253539"/>
              <a:ext cx="511317" cy="334054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4264424"/>
              <a:ext cx="511317" cy="334054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4253539"/>
              <a:ext cx="511317" cy="334054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4264424"/>
              <a:ext cx="511317" cy="334054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4275309"/>
              <a:ext cx="511317" cy="334054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4286194"/>
              <a:ext cx="511317" cy="334054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4286194"/>
              <a:ext cx="511317" cy="334054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4297079"/>
              <a:ext cx="511317" cy="334054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4307964"/>
              <a:ext cx="511317" cy="334054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4318849"/>
              <a:ext cx="511317" cy="334054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993" y="4668498"/>
              <a:ext cx="511317" cy="334054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3426" y="4679383"/>
              <a:ext cx="511317" cy="334054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859" y="4690268"/>
              <a:ext cx="511317" cy="334054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292" y="4679383"/>
              <a:ext cx="511317" cy="334054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9725" y="4690268"/>
              <a:ext cx="511317" cy="334054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5158" y="4701153"/>
              <a:ext cx="511317" cy="334054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0591" y="4712038"/>
              <a:ext cx="511317" cy="334054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6024" y="4712038"/>
              <a:ext cx="511317" cy="334054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1457" y="4722923"/>
              <a:ext cx="511317" cy="334054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890" y="4733808"/>
              <a:ext cx="511317" cy="334054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2323" y="4744693"/>
              <a:ext cx="511317" cy="334054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953796" y="5399314"/>
            <a:ext cx="71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SPAM</a:t>
            </a:r>
            <a:endParaRPr lang="en-MY" dirty="0"/>
          </a:p>
        </p:txBody>
      </p:sp>
      <p:sp>
        <p:nvSpPr>
          <p:cNvPr id="102" name="TextBox 101"/>
          <p:cNvSpPr txBox="1"/>
          <p:nvPr/>
        </p:nvSpPr>
        <p:spPr>
          <a:xfrm>
            <a:off x="8350483" y="5399314"/>
            <a:ext cx="126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NON SPAM</a:t>
            </a:r>
            <a:endParaRPr lang="en-MY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5086777" y="1771507"/>
            <a:ext cx="1929508" cy="523220"/>
            <a:chOff x="5086777" y="1771507"/>
            <a:chExt cx="1929508" cy="523220"/>
          </a:xfrm>
        </p:grpSpPr>
        <p:sp>
          <p:nvSpPr>
            <p:cNvPr id="103" name="TextBox 102"/>
            <p:cNvSpPr txBox="1"/>
            <p:nvPr/>
          </p:nvSpPr>
          <p:spPr>
            <a:xfrm>
              <a:off x="5515553" y="1771507"/>
              <a:ext cx="1500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800" dirty="0" smtClean="0">
                  <a:solidFill>
                    <a:schemeClr val="bg1"/>
                  </a:solidFill>
                </a:rPr>
                <a:t>“Cheap” </a:t>
              </a:r>
              <a:endParaRPr lang="en-MY" sz="2800" dirty="0">
                <a:solidFill>
                  <a:schemeClr val="bg1"/>
                </a:solidFill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777" y="1808157"/>
              <a:ext cx="490657" cy="408881"/>
            </a:xfrm>
            <a:prstGeom prst="rect">
              <a:avLst/>
            </a:prstGeom>
          </p:spPr>
        </p:pic>
      </p:grpSp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4" y="2376017"/>
            <a:ext cx="558185" cy="465154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03" y="2376017"/>
            <a:ext cx="558185" cy="46515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70" y="2383759"/>
            <a:ext cx="558185" cy="465154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39" y="2372505"/>
            <a:ext cx="558185" cy="46515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4" y="2801346"/>
            <a:ext cx="558185" cy="465154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03" y="2801346"/>
            <a:ext cx="558185" cy="465154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70" y="2809088"/>
            <a:ext cx="558185" cy="465154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39" y="2797834"/>
            <a:ext cx="558185" cy="46515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87" y="3203713"/>
            <a:ext cx="558185" cy="465154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86" y="3203713"/>
            <a:ext cx="558185" cy="46515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953" y="3211455"/>
            <a:ext cx="558185" cy="465154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222" y="3200201"/>
            <a:ext cx="558185" cy="465154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95" y="3627988"/>
            <a:ext cx="558185" cy="465154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94" y="3627988"/>
            <a:ext cx="558185" cy="465154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61" y="3635730"/>
            <a:ext cx="558185" cy="465154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30" y="3624476"/>
            <a:ext cx="558185" cy="465154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95" y="4097279"/>
            <a:ext cx="558185" cy="465154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94" y="4097279"/>
            <a:ext cx="558185" cy="465154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61" y="4105021"/>
            <a:ext cx="558185" cy="465154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30" y="4093767"/>
            <a:ext cx="558185" cy="465154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04" y="4543608"/>
            <a:ext cx="558185" cy="465154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03" y="4543608"/>
            <a:ext cx="558185" cy="465154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270" y="4551350"/>
            <a:ext cx="558185" cy="465154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539" y="4540096"/>
            <a:ext cx="558185" cy="465154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67" y="2391581"/>
            <a:ext cx="558185" cy="465154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67" y="2816910"/>
            <a:ext cx="558185" cy="465154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850" y="3219277"/>
            <a:ext cx="558185" cy="465154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8" y="3643552"/>
            <a:ext cx="558185" cy="465154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58" y="4112843"/>
            <a:ext cx="558185" cy="465154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167" y="4559172"/>
            <a:ext cx="558185" cy="46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9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Detecting spam emails</a:t>
            </a:r>
            <a:endParaRPr lang="en-MY" dirty="0"/>
          </a:p>
        </p:txBody>
      </p:sp>
      <p:sp>
        <p:nvSpPr>
          <p:cNvPr id="5" name="TextBox 4"/>
          <p:cNvSpPr txBox="1"/>
          <p:nvPr/>
        </p:nvSpPr>
        <p:spPr>
          <a:xfrm>
            <a:off x="2607908" y="5279594"/>
            <a:ext cx="71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SPAM</a:t>
            </a:r>
            <a:endParaRPr lang="en-MY" dirty="0"/>
          </a:p>
        </p:txBody>
      </p:sp>
      <p:sp>
        <p:nvSpPr>
          <p:cNvPr id="102" name="TextBox 101"/>
          <p:cNvSpPr txBox="1"/>
          <p:nvPr/>
        </p:nvSpPr>
        <p:spPr>
          <a:xfrm>
            <a:off x="6214566" y="5274469"/>
            <a:ext cx="126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NON SPAM</a:t>
            </a:r>
            <a:endParaRPr lang="en-MY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8885892" y="1459505"/>
            <a:ext cx="1929508" cy="523220"/>
            <a:chOff x="5086777" y="1771507"/>
            <a:chExt cx="1929508" cy="523220"/>
          </a:xfrm>
        </p:grpSpPr>
        <p:sp>
          <p:nvSpPr>
            <p:cNvPr id="103" name="TextBox 102"/>
            <p:cNvSpPr txBox="1"/>
            <p:nvPr/>
          </p:nvSpPr>
          <p:spPr>
            <a:xfrm>
              <a:off x="5515553" y="1771507"/>
              <a:ext cx="1500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800" dirty="0" smtClean="0">
                  <a:solidFill>
                    <a:schemeClr val="bg1"/>
                  </a:solidFill>
                </a:rPr>
                <a:t>“Cheap” </a:t>
              </a:r>
              <a:endParaRPr lang="en-MY" sz="2800" dirty="0">
                <a:solidFill>
                  <a:schemeClr val="bg1"/>
                </a:solidFill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777" y="1808157"/>
              <a:ext cx="490657" cy="408881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1954491" y="2403650"/>
            <a:ext cx="5138957" cy="2651821"/>
            <a:chOff x="970395" y="2372505"/>
            <a:chExt cx="5138957" cy="2651821"/>
          </a:xfrm>
        </p:grpSpPr>
        <p:grpSp>
          <p:nvGrpSpPr>
            <p:cNvPr id="3" name="Group 2"/>
            <p:cNvGrpSpPr/>
            <p:nvPr/>
          </p:nvGrpSpPr>
          <p:grpSpPr>
            <a:xfrm>
              <a:off x="1026039" y="2507117"/>
              <a:ext cx="2207616" cy="2506324"/>
              <a:chOff x="1730828" y="2507117"/>
              <a:chExt cx="2207616" cy="250632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2507117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2518002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2528887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2539772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2917364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2928249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2939134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2950019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333464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334553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335641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336730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376688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377776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378865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379953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422088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423177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424265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425354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4646732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4657617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4668502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4679387"/>
                <a:ext cx="511317" cy="334054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5577434" y="2539772"/>
              <a:ext cx="511317" cy="2473669"/>
              <a:chOff x="4557993" y="2528883"/>
              <a:chExt cx="511317" cy="2473669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252888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2939130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3356414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3788649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4242654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4668498"/>
                <a:ext cx="511317" cy="334054"/>
              </a:xfrm>
              <a:prstGeom prst="rect">
                <a:avLst/>
              </a:prstGeom>
            </p:spPr>
          </p:pic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04" y="2376017"/>
              <a:ext cx="558185" cy="465154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403" y="2376017"/>
              <a:ext cx="558185" cy="465154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270" y="2383759"/>
              <a:ext cx="558185" cy="465154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539" y="2372505"/>
              <a:ext cx="558185" cy="465154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04" y="2801346"/>
              <a:ext cx="558185" cy="465154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403" y="2801346"/>
              <a:ext cx="558185" cy="465154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270" y="2809088"/>
              <a:ext cx="558185" cy="465154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539" y="2797834"/>
              <a:ext cx="558185" cy="465154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87" y="3203713"/>
              <a:ext cx="558185" cy="465154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86" y="3203713"/>
              <a:ext cx="558185" cy="465154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53" y="3211455"/>
              <a:ext cx="558185" cy="465154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222" y="3200201"/>
              <a:ext cx="558185" cy="465154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395" y="3627988"/>
              <a:ext cx="558185" cy="465154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194" y="3627988"/>
              <a:ext cx="558185" cy="465154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061" y="3635730"/>
              <a:ext cx="558185" cy="465154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30" y="3624476"/>
              <a:ext cx="558185" cy="465154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395" y="4097279"/>
              <a:ext cx="558185" cy="465154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194" y="4097279"/>
              <a:ext cx="558185" cy="465154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061" y="4105021"/>
              <a:ext cx="558185" cy="465154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30" y="4093767"/>
              <a:ext cx="558185" cy="465154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04" y="4543608"/>
              <a:ext cx="558185" cy="465154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403" y="4543608"/>
              <a:ext cx="558185" cy="465154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270" y="4551350"/>
              <a:ext cx="558185" cy="465154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539" y="4540096"/>
              <a:ext cx="558185" cy="465154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167" y="2391581"/>
              <a:ext cx="558185" cy="465154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167" y="2816910"/>
              <a:ext cx="558185" cy="465154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850" y="3219277"/>
              <a:ext cx="558185" cy="465154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58" y="3643552"/>
              <a:ext cx="558185" cy="465154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58" y="4112843"/>
              <a:ext cx="558185" cy="465154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167" y="4559172"/>
              <a:ext cx="558185" cy="46515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751868" y="2496359"/>
            <a:ext cx="275870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MY" sz="2000" dirty="0" smtClean="0">
                <a:solidFill>
                  <a:srgbClr val="FF0000"/>
                </a:solidFill>
              </a:rPr>
              <a:t>Quiz</a:t>
            </a:r>
            <a:r>
              <a:rPr lang="en-MY" sz="2000" dirty="0" smtClean="0">
                <a:solidFill>
                  <a:schemeClr val="bg1"/>
                </a:solidFill>
              </a:rPr>
              <a:t>: If an email contains</a:t>
            </a:r>
          </a:p>
          <a:p>
            <a:r>
              <a:rPr lang="en-MY" sz="2000" dirty="0">
                <a:solidFill>
                  <a:schemeClr val="bg1"/>
                </a:solidFill>
              </a:rPr>
              <a:t>t</a:t>
            </a:r>
            <a:r>
              <a:rPr lang="en-MY" sz="2000" dirty="0" smtClean="0">
                <a:solidFill>
                  <a:schemeClr val="bg1"/>
                </a:solidFill>
              </a:rPr>
              <a:t>he word “cheap”, what 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is the probability of it 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being spam?</a:t>
            </a:r>
            <a:endParaRPr lang="en-MY" sz="20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510572" y="2494301"/>
            <a:ext cx="1026243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40%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60%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80%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MY" sz="2000" dirty="0">
              <a:solidFill>
                <a:schemeClr val="bg1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2939301" y="4581801"/>
            <a:ext cx="326132" cy="2450132"/>
          </a:xfrm>
          <a:prstGeom prst="rightBrace">
            <a:avLst>
              <a:gd name="adj1" fmla="val 74460"/>
              <a:gd name="adj2" fmla="val 4986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6" name="Right Brace 75"/>
          <p:cNvSpPr/>
          <p:nvPr/>
        </p:nvSpPr>
        <p:spPr>
          <a:xfrm rot="5400000">
            <a:off x="6651288" y="5207719"/>
            <a:ext cx="326132" cy="1198793"/>
          </a:xfrm>
          <a:prstGeom prst="rightBrace">
            <a:avLst>
              <a:gd name="adj1" fmla="val 74460"/>
              <a:gd name="adj2" fmla="val 4986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/>
          <p:cNvSpPr txBox="1"/>
          <p:nvPr/>
        </p:nvSpPr>
        <p:spPr>
          <a:xfrm>
            <a:off x="2902973" y="610035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24</a:t>
            </a:r>
            <a:endParaRPr lang="en-MY" dirty="0"/>
          </a:p>
        </p:txBody>
      </p:sp>
      <p:sp>
        <p:nvSpPr>
          <p:cNvPr id="77" name="TextBox 76"/>
          <p:cNvSpPr txBox="1"/>
          <p:nvPr/>
        </p:nvSpPr>
        <p:spPr>
          <a:xfrm>
            <a:off x="6649436" y="605350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4045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4" grpId="0" animBg="1"/>
      <p:bldP spid="12" grpId="0" animBg="1"/>
      <p:bldP spid="76" grpId="0" animBg="1"/>
      <p:bldP spid="13" grpId="0"/>
      <p:bldP spid="7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Detecting spam emails</a:t>
            </a:r>
            <a:endParaRPr lang="en-MY" dirty="0"/>
          </a:p>
        </p:txBody>
      </p:sp>
      <p:sp>
        <p:nvSpPr>
          <p:cNvPr id="5" name="TextBox 4"/>
          <p:cNvSpPr txBox="1"/>
          <p:nvPr/>
        </p:nvSpPr>
        <p:spPr>
          <a:xfrm>
            <a:off x="2607908" y="5279594"/>
            <a:ext cx="714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SPAM</a:t>
            </a:r>
            <a:endParaRPr lang="en-MY" dirty="0"/>
          </a:p>
        </p:txBody>
      </p:sp>
      <p:sp>
        <p:nvSpPr>
          <p:cNvPr id="102" name="TextBox 101"/>
          <p:cNvSpPr txBox="1"/>
          <p:nvPr/>
        </p:nvSpPr>
        <p:spPr>
          <a:xfrm>
            <a:off x="6214566" y="5274469"/>
            <a:ext cx="126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NON SPAM</a:t>
            </a:r>
            <a:endParaRPr lang="en-MY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8885892" y="1459505"/>
            <a:ext cx="1929508" cy="523220"/>
            <a:chOff x="5086777" y="1771507"/>
            <a:chExt cx="1929508" cy="523220"/>
          </a:xfrm>
        </p:grpSpPr>
        <p:sp>
          <p:nvSpPr>
            <p:cNvPr id="103" name="TextBox 102"/>
            <p:cNvSpPr txBox="1"/>
            <p:nvPr/>
          </p:nvSpPr>
          <p:spPr>
            <a:xfrm>
              <a:off x="5515553" y="1771507"/>
              <a:ext cx="1500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800" dirty="0" smtClean="0">
                  <a:solidFill>
                    <a:schemeClr val="bg1"/>
                  </a:solidFill>
                </a:rPr>
                <a:t>“Cheap” </a:t>
              </a:r>
              <a:endParaRPr lang="en-MY" sz="2800" dirty="0">
                <a:solidFill>
                  <a:schemeClr val="bg1"/>
                </a:solidFill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777" y="1808157"/>
              <a:ext cx="490657" cy="408881"/>
            </a:xfrm>
            <a:prstGeom prst="rect">
              <a:avLst/>
            </a:prstGeom>
          </p:spPr>
        </p:pic>
      </p:grpSp>
      <p:grpSp>
        <p:nvGrpSpPr>
          <p:cNvPr id="104" name="Group 103"/>
          <p:cNvGrpSpPr/>
          <p:nvPr/>
        </p:nvGrpSpPr>
        <p:grpSpPr>
          <a:xfrm>
            <a:off x="1954491" y="2403650"/>
            <a:ext cx="5138957" cy="2651821"/>
            <a:chOff x="970395" y="2372505"/>
            <a:chExt cx="5138957" cy="2651821"/>
          </a:xfrm>
        </p:grpSpPr>
        <p:grpSp>
          <p:nvGrpSpPr>
            <p:cNvPr id="3" name="Group 2"/>
            <p:cNvGrpSpPr/>
            <p:nvPr/>
          </p:nvGrpSpPr>
          <p:grpSpPr>
            <a:xfrm>
              <a:off x="1026039" y="2507117"/>
              <a:ext cx="2207616" cy="2506324"/>
              <a:chOff x="1730828" y="2507117"/>
              <a:chExt cx="2207616" cy="250632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2507117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2518002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2528887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2539772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2917364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2928249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2939134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2950019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333464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334553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335641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336730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376688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377776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378865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379953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422088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423177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4242658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425354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0828" y="4646732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96261" y="4657617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1694" y="4668502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7127" y="4679387"/>
                <a:ext cx="511317" cy="334054"/>
              </a:xfrm>
              <a:prstGeom prst="rect">
                <a:avLst/>
              </a:prstGeom>
            </p:spPr>
          </p:pic>
        </p:grpSp>
        <p:grpSp>
          <p:nvGrpSpPr>
            <p:cNvPr id="4" name="Group 3"/>
            <p:cNvGrpSpPr/>
            <p:nvPr/>
          </p:nvGrpSpPr>
          <p:grpSpPr>
            <a:xfrm>
              <a:off x="5577434" y="2539772"/>
              <a:ext cx="511317" cy="2473669"/>
              <a:chOff x="4557993" y="2528883"/>
              <a:chExt cx="511317" cy="2473669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2528883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2939130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3356414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3788649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4242654"/>
                <a:ext cx="511317" cy="334054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7993" y="4668498"/>
                <a:ext cx="511317" cy="334054"/>
              </a:xfrm>
              <a:prstGeom prst="rect">
                <a:avLst/>
              </a:prstGeom>
            </p:spPr>
          </p:pic>
        </p:grp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04" y="2376017"/>
              <a:ext cx="558185" cy="465154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403" y="2376017"/>
              <a:ext cx="558185" cy="465154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270" y="2383759"/>
              <a:ext cx="558185" cy="465154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539" y="2372505"/>
              <a:ext cx="558185" cy="465154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04" y="2801346"/>
              <a:ext cx="558185" cy="465154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403" y="2801346"/>
              <a:ext cx="558185" cy="465154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270" y="2809088"/>
              <a:ext cx="558185" cy="465154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539" y="2797834"/>
              <a:ext cx="558185" cy="465154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87" y="3203713"/>
              <a:ext cx="558185" cy="465154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086" y="3203713"/>
              <a:ext cx="558185" cy="465154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953" y="3211455"/>
              <a:ext cx="558185" cy="465154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222" y="3200201"/>
              <a:ext cx="558185" cy="465154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395" y="3627988"/>
              <a:ext cx="558185" cy="465154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194" y="3627988"/>
              <a:ext cx="558185" cy="465154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061" y="3635730"/>
              <a:ext cx="558185" cy="465154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30" y="3624476"/>
              <a:ext cx="558185" cy="465154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395" y="4097279"/>
              <a:ext cx="558185" cy="465154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194" y="4097279"/>
              <a:ext cx="558185" cy="465154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061" y="4105021"/>
              <a:ext cx="558185" cy="465154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330" y="4093767"/>
              <a:ext cx="558185" cy="465154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604" y="4543608"/>
              <a:ext cx="558185" cy="465154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403" y="4543608"/>
              <a:ext cx="558185" cy="465154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270" y="4551350"/>
              <a:ext cx="558185" cy="465154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7539" y="4540096"/>
              <a:ext cx="558185" cy="465154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167" y="2391581"/>
              <a:ext cx="558185" cy="465154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167" y="2816910"/>
              <a:ext cx="558185" cy="465154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1850" y="3219277"/>
              <a:ext cx="558185" cy="465154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58" y="3643552"/>
              <a:ext cx="558185" cy="465154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58" y="4112843"/>
              <a:ext cx="558185" cy="465154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1167" y="4559172"/>
              <a:ext cx="558185" cy="465154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751868" y="2496359"/>
            <a:ext cx="275870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MY" sz="2000" dirty="0" smtClean="0">
                <a:solidFill>
                  <a:srgbClr val="FF0000"/>
                </a:solidFill>
              </a:rPr>
              <a:t>Quiz</a:t>
            </a:r>
            <a:r>
              <a:rPr lang="en-MY" sz="2000" dirty="0" smtClean="0">
                <a:solidFill>
                  <a:schemeClr val="bg1"/>
                </a:solidFill>
              </a:rPr>
              <a:t>: If an email contains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The word “cheap”, what 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is the probability of it 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being spam?</a:t>
            </a:r>
            <a:endParaRPr lang="en-MY" sz="20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510572" y="2494301"/>
            <a:ext cx="1026243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40%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60%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80%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MY" sz="2000" dirty="0">
              <a:solidFill>
                <a:schemeClr val="bg1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2939301" y="4581801"/>
            <a:ext cx="326132" cy="2450132"/>
          </a:xfrm>
          <a:prstGeom prst="rightBrace">
            <a:avLst>
              <a:gd name="adj1" fmla="val 74460"/>
              <a:gd name="adj2" fmla="val 4986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6" name="Right Brace 75"/>
          <p:cNvSpPr/>
          <p:nvPr/>
        </p:nvSpPr>
        <p:spPr>
          <a:xfrm rot="5400000">
            <a:off x="6651288" y="5207719"/>
            <a:ext cx="326132" cy="1198793"/>
          </a:xfrm>
          <a:prstGeom prst="rightBrace">
            <a:avLst>
              <a:gd name="adj1" fmla="val 74460"/>
              <a:gd name="adj2" fmla="val 4986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/>
          <p:cNvSpPr txBox="1"/>
          <p:nvPr/>
        </p:nvSpPr>
        <p:spPr>
          <a:xfrm>
            <a:off x="2601221" y="6109495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83.33%</a:t>
            </a:r>
            <a:endParaRPr lang="en-MY" dirty="0"/>
          </a:p>
        </p:txBody>
      </p:sp>
      <p:sp>
        <p:nvSpPr>
          <p:cNvPr id="77" name="TextBox 76"/>
          <p:cNvSpPr txBox="1"/>
          <p:nvPr/>
        </p:nvSpPr>
        <p:spPr>
          <a:xfrm>
            <a:off x="6503132" y="605350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10%</a:t>
            </a:r>
            <a:endParaRPr lang="en-MY" dirty="0"/>
          </a:p>
        </p:txBody>
      </p:sp>
      <p:sp>
        <p:nvSpPr>
          <p:cNvPr id="14" name="Rectangle 13"/>
          <p:cNvSpPr/>
          <p:nvPr/>
        </p:nvSpPr>
        <p:spPr>
          <a:xfrm>
            <a:off x="10489971" y="3156020"/>
            <a:ext cx="1026243" cy="334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/>
          <p:cNvSpPr txBox="1"/>
          <p:nvPr/>
        </p:nvSpPr>
        <p:spPr>
          <a:xfrm>
            <a:off x="7572192" y="4063409"/>
            <a:ext cx="4225131" cy="10156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Conclusions: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If the email contains the word “cheap”, 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the probability of it being spam is 80%</a:t>
            </a:r>
            <a:endParaRPr lang="en-MY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7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7" grpId="0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Detecting spam emails</a:t>
            </a:r>
            <a:endParaRPr lang="en-MY" dirty="0"/>
          </a:p>
        </p:txBody>
      </p:sp>
      <p:grpSp>
        <p:nvGrpSpPr>
          <p:cNvPr id="106" name="Group 105"/>
          <p:cNvGrpSpPr/>
          <p:nvPr/>
        </p:nvGrpSpPr>
        <p:grpSpPr>
          <a:xfrm>
            <a:off x="8885892" y="1459505"/>
            <a:ext cx="1929508" cy="523220"/>
            <a:chOff x="5086777" y="1771507"/>
            <a:chExt cx="1929508" cy="523220"/>
          </a:xfrm>
        </p:grpSpPr>
        <p:sp>
          <p:nvSpPr>
            <p:cNvPr id="103" name="TextBox 102"/>
            <p:cNvSpPr txBox="1"/>
            <p:nvPr/>
          </p:nvSpPr>
          <p:spPr>
            <a:xfrm>
              <a:off x="5515553" y="1771507"/>
              <a:ext cx="15007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2800" dirty="0" smtClean="0">
                  <a:solidFill>
                    <a:schemeClr val="bg1"/>
                  </a:solidFill>
                </a:rPr>
                <a:t>“Cheap” </a:t>
              </a:r>
              <a:endParaRPr lang="en-MY" sz="2800" dirty="0">
                <a:solidFill>
                  <a:schemeClr val="bg1"/>
                </a:solidFill>
              </a:endParaRPr>
            </a:p>
          </p:txBody>
        </p: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777" y="1808157"/>
              <a:ext cx="490657" cy="408881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7751868" y="2496359"/>
            <a:ext cx="275870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MY" sz="2000" dirty="0" smtClean="0">
                <a:solidFill>
                  <a:srgbClr val="FF0000"/>
                </a:solidFill>
              </a:rPr>
              <a:t>Quiz</a:t>
            </a:r>
            <a:r>
              <a:rPr lang="en-MY" sz="2000" dirty="0" smtClean="0">
                <a:solidFill>
                  <a:schemeClr val="bg1"/>
                </a:solidFill>
              </a:rPr>
              <a:t>: If an email contains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The word “cheap”, what 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is the probability of it 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being spam?</a:t>
            </a:r>
            <a:endParaRPr lang="en-MY" sz="20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510572" y="2494301"/>
            <a:ext cx="1026243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40%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60%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80%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MY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89971" y="3156020"/>
            <a:ext cx="1026243" cy="334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/>
          <p:cNvSpPr txBox="1"/>
          <p:nvPr/>
        </p:nvSpPr>
        <p:spPr>
          <a:xfrm>
            <a:off x="7572192" y="4063409"/>
            <a:ext cx="4225131" cy="10156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Conclusions: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If the email contains the word “cheap”, 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the probability of it being spam is 80%</a:t>
            </a:r>
            <a:endParaRPr lang="en-MY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442055" y="2261724"/>
            <a:ext cx="3506423" cy="465154"/>
            <a:chOff x="1442055" y="2261724"/>
            <a:chExt cx="3506423" cy="465154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055" y="2261724"/>
              <a:ext cx="558185" cy="465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139696" y="2357546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 smtClean="0">
                  <a:solidFill>
                    <a:schemeClr val="bg1"/>
                  </a:solidFill>
                </a:rPr>
                <a:t>“Cheap”  </a:t>
              </a:r>
              <a:r>
                <a:rPr lang="en-MY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  <a:t></a:t>
              </a:r>
              <a:r>
                <a:rPr lang="en-MY" dirty="0" smtClean="0">
                  <a:solidFill>
                    <a:schemeClr val="bg1"/>
                  </a:solidFill>
                </a:rPr>
                <a:t>               80%</a:t>
              </a:r>
              <a:endParaRPr lang="en-MY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2055" y="2891514"/>
            <a:ext cx="3424862" cy="524089"/>
            <a:chOff x="1442055" y="2891514"/>
            <a:chExt cx="3424862" cy="524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055" y="2891514"/>
              <a:ext cx="603419" cy="524089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2139696" y="2982037"/>
              <a:ext cx="2727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 smtClean="0">
                  <a:solidFill>
                    <a:schemeClr val="bg1"/>
                  </a:solidFill>
                </a:rPr>
                <a:t>Spelling mistake </a:t>
              </a:r>
              <a:r>
                <a:rPr lang="en-MY" dirty="0">
                  <a:solidFill>
                    <a:schemeClr val="bg1"/>
                  </a:solidFill>
                  <a:sym typeface="Wingdings" panose="05000000000000000000" pitchFamily="2" charset="2"/>
                </a:rPr>
                <a:t></a:t>
              </a:r>
              <a:r>
                <a:rPr lang="en-MY" dirty="0" smtClean="0">
                  <a:solidFill>
                    <a:schemeClr val="bg1"/>
                  </a:solidFill>
                </a:rPr>
                <a:t>     70%</a:t>
              </a:r>
              <a:endParaRPr lang="en-MY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442055" y="3539320"/>
            <a:ext cx="3392610" cy="524089"/>
            <a:chOff x="1442055" y="3539320"/>
            <a:chExt cx="3392610" cy="524089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055" y="3539320"/>
              <a:ext cx="603419" cy="524089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2139696" y="3633074"/>
              <a:ext cx="2694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 smtClean="0">
                  <a:solidFill>
                    <a:schemeClr val="bg1"/>
                  </a:solidFill>
                </a:rPr>
                <a:t>Missing title </a:t>
              </a:r>
              <a:r>
                <a:rPr lang="en-MY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  <a:t></a:t>
              </a:r>
              <a:r>
                <a:rPr lang="en-MY" dirty="0" smtClean="0">
                  <a:solidFill>
                    <a:schemeClr val="bg1"/>
                  </a:solidFill>
                </a:rPr>
                <a:t>           95%</a:t>
              </a:r>
              <a:endParaRPr lang="en-MY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42054" y="4236319"/>
            <a:ext cx="2775455" cy="524089"/>
            <a:chOff x="1442054" y="4236319"/>
            <a:chExt cx="2775455" cy="524089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054" y="4236319"/>
              <a:ext cx="603419" cy="52408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2139696" y="4290589"/>
              <a:ext cx="2077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 err="1" smtClean="0">
                  <a:solidFill>
                    <a:schemeClr val="bg1"/>
                  </a:solidFill>
                </a:rPr>
                <a:t>Etc</a:t>
              </a:r>
              <a:r>
                <a:rPr lang="en-MY" dirty="0" smtClean="0">
                  <a:solidFill>
                    <a:schemeClr val="bg1"/>
                  </a:solidFill>
                </a:rPr>
                <a:t>…                      </a:t>
              </a:r>
              <a:endParaRPr lang="en-MY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39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dirty="0" smtClean="0">
                <a:solidFill>
                  <a:schemeClr val="bg1"/>
                </a:solidFill>
              </a:rPr>
              <a:t>Naïve </a:t>
            </a:r>
            <a:r>
              <a:rPr lang="en-MY" dirty="0" err="1" smtClean="0">
                <a:solidFill>
                  <a:schemeClr val="bg1"/>
                </a:solidFill>
              </a:rPr>
              <a:t>bayes</a:t>
            </a:r>
            <a:r>
              <a:rPr lang="en-MY" dirty="0" smtClean="0">
                <a:solidFill>
                  <a:schemeClr val="bg1"/>
                </a:solidFill>
              </a:rPr>
              <a:t> algorithm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51868" y="2496359"/>
            <a:ext cx="275870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MY" sz="2000" dirty="0" smtClean="0">
                <a:solidFill>
                  <a:srgbClr val="FF0000"/>
                </a:solidFill>
              </a:rPr>
              <a:t>Quiz</a:t>
            </a:r>
            <a:r>
              <a:rPr lang="en-MY" sz="2000" dirty="0" smtClean="0">
                <a:solidFill>
                  <a:schemeClr val="bg1"/>
                </a:solidFill>
              </a:rPr>
              <a:t>: If an email contains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The word “cheap”, what 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is the probability of it 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being spam?</a:t>
            </a:r>
            <a:endParaRPr lang="en-MY" sz="20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510572" y="2494301"/>
            <a:ext cx="1026243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40%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60%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MY" sz="2000" dirty="0" smtClean="0">
                <a:solidFill>
                  <a:schemeClr val="bg1"/>
                </a:solidFill>
              </a:rPr>
              <a:t>80%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MY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89971" y="3156020"/>
            <a:ext cx="1026243" cy="3348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TextBox 14"/>
          <p:cNvSpPr txBox="1"/>
          <p:nvPr/>
        </p:nvSpPr>
        <p:spPr>
          <a:xfrm>
            <a:off x="7572192" y="4063409"/>
            <a:ext cx="4225131" cy="10156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MY" sz="2000" b="1" dirty="0" smtClean="0">
                <a:solidFill>
                  <a:schemeClr val="bg1"/>
                </a:solidFill>
              </a:rPr>
              <a:t>Conclusions: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If the email contains the word “cheap”, </a:t>
            </a:r>
          </a:p>
          <a:p>
            <a:r>
              <a:rPr lang="en-MY" sz="2000" dirty="0" smtClean="0">
                <a:solidFill>
                  <a:schemeClr val="bg1"/>
                </a:solidFill>
              </a:rPr>
              <a:t>the probability of it being spam is 80%</a:t>
            </a:r>
            <a:endParaRPr lang="en-MY" sz="2000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442055" y="2261724"/>
            <a:ext cx="3506423" cy="465154"/>
            <a:chOff x="1442055" y="2261724"/>
            <a:chExt cx="3506423" cy="465154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055" y="2261724"/>
              <a:ext cx="558185" cy="46515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139696" y="2357546"/>
              <a:ext cx="28087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 smtClean="0">
                  <a:solidFill>
                    <a:schemeClr val="bg1"/>
                  </a:solidFill>
                </a:rPr>
                <a:t>“Cheap”  </a:t>
              </a:r>
              <a:r>
                <a:rPr lang="en-MY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  <a:t></a:t>
              </a:r>
              <a:r>
                <a:rPr lang="en-MY" dirty="0" smtClean="0">
                  <a:solidFill>
                    <a:schemeClr val="bg1"/>
                  </a:solidFill>
                </a:rPr>
                <a:t>               80%</a:t>
              </a:r>
              <a:endParaRPr lang="en-MY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2055" y="2891514"/>
            <a:ext cx="3424862" cy="524089"/>
            <a:chOff x="1442055" y="2891514"/>
            <a:chExt cx="3424862" cy="52408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055" y="2891514"/>
              <a:ext cx="603419" cy="524089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2139696" y="2982037"/>
              <a:ext cx="2727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 smtClean="0">
                  <a:solidFill>
                    <a:schemeClr val="bg1"/>
                  </a:solidFill>
                </a:rPr>
                <a:t>Spelling mistake </a:t>
              </a:r>
              <a:r>
                <a:rPr lang="en-MY" dirty="0">
                  <a:solidFill>
                    <a:schemeClr val="bg1"/>
                  </a:solidFill>
                  <a:sym typeface="Wingdings" panose="05000000000000000000" pitchFamily="2" charset="2"/>
                </a:rPr>
                <a:t></a:t>
              </a:r>
              <a:r>
                <a:rPr lang="en-MY" dirty="0" smtClean="0">
                  <a:solidFill>
                    <a:schemeClr val="bg1"/>
                  </a:solidFill>
                </a:rPr>
                <a:t>     70%</a:t>
              </a:r>
              <a:endParaRPr lang="en-MY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442055" y="3539320"/>
            <a:ext cx="3392610" cy="524089"/>
            <a:chOff x="1442055" y="3539320"/>
            <a:chExt cx="3392610" cy="524089"/>
          </a:xfrm>
        </p:grpSpPr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055" y="3539320"/>
              <a:ext cx="603419" cy="524089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2139696" y="3633074"/>
              <a:ext cx="2694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 smtClean="0">
                  <a:solidFill>
                    <a:schemeClr val="bg1"/>
                  </a:solidFill>
                </a:rPr>
                <a:t>Missing title </a:t>
              </a:r>
              <a:r>
                <a:rPr lang="en-MY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  <a:t></a:t>
              </a:r>
              <a:r>
                <a:rPr lang="en-MY" dirty="0" smtClean="0">
                  <a:solidFill>
                    <a:schemeClr val="bg1"/>
                  </a:solidFill>
                </a:rPr>
                <a:t>           95%</a:t>
              </a:r>
              <a:endParaRPr lang="en-MY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442054" y="4236319"/>
            <a:ext cx="2775455" cy="524089"/>
            <a:chOff x="1442054" y="4236319"/>
            <a:chExt cx="2775455" cy="524089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2054" y="4236319"/>
              <a:ext cx="603419" cy="524089"/>
            </a:xfrm>
            <a:prstGeom prst="rect">
              <a:avLst/>
            </a:prstGeom>
          </p:spPr>
        </p:pic>
        <p:sp>
          <p:nvSpPr>
            <p:cNvPr id="93" name="TextBox 92"/>
            <p:cNvSpPr txBox="1"/>
            <p:nvPr/>
          </p:nvSpPr>
          <p:spPr>
            <a:xfrm>
              <a:off x="2139696" y="4290589"/>
              <a:ext cx="2077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 err="1" smtClean="0">
                  <a:solidFill>
                    <a:schemeClr val="bg1"/>
                  </a:solidFill>
                </a:rPr>
                <a:t>Etc</a:t>
              </a:r>
              <a:r>
                <a:rPr lang="en-MY" dirty="0" smtClean="0">
                  <a:solidFill>
                    <a:schemeClr val="bg1"/>
                  </a:solidFill>
                </a:rPr>
                <a:t>…                      </a:t>
              </a:r>
              <a:endParaRPr lang="en-MY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13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Recommending apps</a:t>
            </a:r>
            <a:endParaRPr lang="en-MY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86780"/>
              </p:ext>
            </p:extLst>
          </p:nvPr>
        </p:nvGraphicFramePr>
        <p:xfrm>
          <a:off x="1141413" y="2249488"/>
          <a:ext cx="4802187" cy="3748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459"/>
                <a:gridCol w="1472184"/>
                <a:gridCol w="2066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Gender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Age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App</a:t>
                      </a:r>
                      <a:endParaRPr lang="en-MY" dirty="0"/>
                    </a:p>
                  </a:txBody>
                  <a:tcPr/>
                </a:tc>
              </a:tr>
              <a:tr h="570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15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25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40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76072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12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12064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14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158089" y="2511316"/>
            <a:ext cx="1461803" cy="3619618"/>
            <a:chOff x="4158089" y="2511316"/>
            <a:chExt cx="1461803" cy="3619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3236976"/>
              <a:ext cx="682752" cy="5120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4361688"/>
              <a:ext cx="682752" cy="5120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862" y="3797903"/>
              <a:ext cx="516259" cy="5241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2511316"/>
              <a:ext cx="1461803" cy="7988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4820058"/>
              <a:ext cx="1461803" cy="7988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5332122"/>
              <a:ext cx="1461803" cy="798812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246888" y="2704982"/>
            <a:ext cx="722376" cy="4114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TextBox 12"/>
          <p:cNvSpPr txBox="1"/>
          <p:nvPr/>
        </p:nvSpPr>
        <p:spPr>
          <a:xfrm>
            <a:off x="7095744" y="2511316"/>
            <a:ext cx="3814249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MY" dirty="0" smtClean="0">
                <a:solidFill>
                  <a:srgbClr val="FF0000"/>
                </a:solidFill>
              </a:rPr>
              <a:t>Quiz</a:t>
            </a:r>
            <a:r>
              <a:rPr lang="en-MY" dirty="0" smtClean="0">
                <a:solidFill>
                  <a:schemeClr val="bg1"/>
                </a:solidFill>
              </a:rPr>
              <a:t>: Between Gender and Age, which</a:t>
            </a:r>
          </a:p>
          <a:p>
            <a:pPr algn="ctr"/>
            <a:r>
              <a:rPr lang="en-MY" dirty="0" smtClean="0">
                <a:solidFill>
                  <a:schemeClr val="bg1"/>
                </a:solidFill>
              </a:rPr>
              <a:t>one seems more decisive for predicting </a:t>
            </a:r>
          </a:p>
          <a:p>
            <a:pPr algn="ctr"/>
            <a:r>
              <a:rPr lang="en-MY" dirty="0" smtClean="0">
                <a:solidFill>
                  <a:schemeClr val="bg1"/>
                </a:solidFill>
              </a:rPr>
              <a:t>what app will the users download?</a:t>
            </a:r>
          </a:p>
          <a:p>
            <a:pPr algn="ctr"/>
            <a:endParaRPr lang="en-MY" dirty="0">
              <a:solidFill>
                <a:schemeClr val="bg1"/>
              </a:solidFill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MY" dirty="0" smtClean="0">
                <a:solidFill>
                  <a:schemeClr val="bg1"/>
                </a:solidFill>
              </a:rPr>
              <a:t>Gender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MY" dirty="0" smtClean="0">
                <a:solidFill>
                  <a:schemeClr val="bg1"/>
                </a:solidFill>
              </a:rPr>
              <a:t>Age     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07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Recommending apps</a:t>
            </a:r>
            <a:endParaRPr lang="en-MY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99691"/>
              </p:ext>
            </p:extLst>
          </p:nvPr>
        </p:nvGraphicFramePr>
        <p:xfrm>
          <a:off x="1141413" y="2249488"/>
          <a:ext cx="4802187" cy="3748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459"/>
                <a:gridCol w="1472184"/>
                <a:gridCol w="2066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Gender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Age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App</a:t>
                      </a:r>
                      <a:endParaRPr lang="en-MY" dirty="0"/>
                    </a:p>
                  </a:txBody>
                  <a:tcPr/>
                </a:tc>
              </a:tr>
              <a:tr h="570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15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25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40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76072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12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12064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14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158089" y="2511316"/>
            <a:ext cx="1461803" cy="3619618"/>
            <a:chOff x="4158089" y="2511316"/>
            <a:chExt cx="1461803" cy="3619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3236976"/>
              <a:ext cx="682752" cy="5120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4361688"/>
              <a:ext cx="682752" cy="5120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862" y="3797903"/>
              <a:ext cx="516259" cy="5241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2511316"/>
              <a:ext cx="1461803" cy="7988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4820058"/>
              <a:ext cx="1461803" cy="7988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5332122"/>
              <a:ext cx="1461803" cy="798812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095744" y="2511316"/>
            <a:ext cx="3814249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MY" dirty="0" smtClean="0">
                <a:solidFill>
                  <a:srgbClr val="FF0000"/>
                </a:solidFill>
              </a:rPr>
              <a:t>Quiz</a:t>
            </a:r>
            <a:r>
              <a:rPr lang="en-MY" dirty="0" smtClean="0">
                <a:solidFill>
                  <a:schemeClr val="bg1"/>
                </a:solidFill>
              </a:rPr>
              <a:t>: Between Gender and Age, which</a:t>
            </a:r>
          </a:p>
          <a:p>
            <a:pPr algn="ctr"/>
            <a:r>
              <a:rPr lang="en-MY" dirty="0" smtClean="0">
                <a:solidFill>
                  <a:schemeClr val="bg1"/>
                </a:solidFill>
              </a:rPr>
              <a:t>one seems more decisive for predicting </a:t>
            </a:r>
          </a:p>
          <a:p>
            <a:pPr algn="ctr"/>
            <a:r>
              <a:rPr lang="en-MY" dirty="0" smtClean="0">
                <a:solidFill>
                  <a:schemeClr val="bg1"/>
                </a:solidFill>
              </a:rPr>
              <a:t>what app will the users download?</a:t>
            </a:r>
          </a:p>
          <a:p>
            <a:pPr algn="ctr"/>
            <a:endParaRPr lang="en-MY" dirty="0">
              <a:solidFill>
                <a:schemeClr val="bg1"/>
              </a:solidFill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MY" dirty="0" smtClean="0">
                <a:solidFill>
                  <a:schemeClr val="bg1"/>
                </a:solidFill>
              </a:rPr>
              <a:t>Gender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MY" dirty="0" smtClean="0">
                <a:solidFill>
                  <a:schemeClr val="bg1"/>
                </a:solidFill>
              </a:rPr>
              <a:t>Age     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97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Recommending apps</a:t>
            </a:r>
            <a:endParaRPr lang="en-MY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748581"/>
              </p:ext>
            </p:extLst>
          </p:nvPr>
        </p:nvGraphicFramePr>
        <p:xfrm>
          <a:off x="1141413" y="2249488"/>
          <a:ext cx="4802187" cy="3748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459"/>
                <a:gridCol w="1472184"/>
                <a:gridCol w="2066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Gender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Age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App</a:t>
                      </a:r>
                      <a:endParaRPr lang="en-MY" dirty="0"/>
                    </a:p>
                  </a:txBody>
                  <a:tcPr/>
                </a:tc>
              </a:tr>
              <a:tr h="570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15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25</a:t>
                      </a:r>
                      <a:endParaRPr lang="en-MY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32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40</a:t>
                      </a:r>
                      <a:endParaRPr lang="en-MY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76072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12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12064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14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158089" y="2511316"/>
            <a:ext cx="1461803" cy="3619618"/>
            <a:chOff x="4158089" y="2511316"/>
            <a:chExt cx="1461803" cy="3619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3236976"/>
              <a:ext cx="682752" cy="5120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4361688"/>
              <a:ext cx="682752" cy="5120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862" y="3797903"/>
              <a:ext cx="516259" cy="5241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2511316"/>
              <a:ext cx="1461803" cy="7988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4820058"/>
              <a:ext cx="1461803" cy="7988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5332122"/>
              <a:ext cx="1461803" cy="798812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7095744" y="2511316"/>
            <a:ext cx="3814249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MY" dirty="0" smtClean="0">
                <a:solidFill>
                  <a:srgbClr val="FF0000"/>
                </a:solidFill>
              </a:rPr>
              <a:t>Quiz</a:t>
            </a:r>
            <a:r>
              <a:rPr lang="en-MY" dirty="0" smtClean="0">
                <a:solidFill>
                  <a:schemeClr val="bg1"/>
                </a:solidFill>
              </a:rPr>
              <a:t>: Between Gender and Age, which</a:t>
            </a:r>
          </a:p>
          <a:p>
            <a:pPr algn="ctr"/>
            <a:r>
              <a:rPr lang="en-MY" dirty="0" smtClean="0">
                <a:solidFill>
                  <a:schemeClr val="bg1"/>
                </a:solidFill>
              </a:rPr>
              <a:t>one seems more decisive for predicting </a:t>
            </a:r>
          </a:p>
          <a:p>
            <a:pPr algn="ctr"/>
            <a:r>
              <a:rPr lang="en-MY" dirty="0" smtClean="0">
                <a:solidFill>
                  <a:schemeClr val="bg1"/>
                </a:solidFill>
              </a:rPr>
              <a:t>what app will the users download?</a:t>
            </a:r>
          </a:p>
          <a:p>
            <a:pPr algn="ctr"/>
            <a:endParaRPr lang="en-MY" dirty="0">
              <a:solidFill>
                <a:schemeClr val="bg1"/>
              </a:solidFill>
            </a:endParaRP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MY" dirty="0" smtClean="0">
                <a:solidFill>
                  <a:schemeClr val="bg1"/>
                </a:solidFill>
              </a:rPr>
              <a:t>Gender</a:t>
            </a:r>
          </a:p>
          <a:p>
            <a:pPr marL="285750" indent="-285750" algn="ctr">
              <a:buFont typeface="Courier New" panose="02070309020205020404" pitchFamily="49" charset="0"/>
              <a:buChar char="o"/>
            </a:pPr>
            <a:r>
              <a:rPr lang="en-MY" dirty="0" smtClean="0">
                <a:solidFill>
                  <a:schemeClr val="bg1"/>
                </a:solidFill>
              </a:rPr>
              <a:t>Age     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84464" y="3950208"/>
            <a:ext cx="1481328" cy="315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163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Recommending apps</a:t>
            </a:r>
            <a:endParaRPr lang="en-MY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3748581"/>
              </p:ext>
            </p:extLst>
          </p:nvPr>
        </p:nvGraphicFramePr>
        <p:xfrm>
          <a:off x="1141413" y="2249488"/>
          <a:ext cx="4802187" cy="3748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459"/>
                <a:gridCol w="1472184"/>
                <a:gridCol w="2066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Gender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Age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App</a:t>
                      </a:r>
                      <a:endParaRPr lang="en-MY" dirty="0"/>
                    </a:p>
                  </a:txBody>
                  <a:tcPr/>
                </a:tc>
              </a:tr>
              <a:tr h="570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15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25</a:t>
                      </a:r>
                      <a:endParaRPr lang="en-MY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32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40</a:t>
                      </a:r>
                      <a:endParaRPr lang="en-MY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576072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12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12064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14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161921" y="2511316"/>
            <a:ext cx="1461803" cy="3619618"/>
            <a:chOff x="4158089" y="2511316"/>
            <a:chExt cx="1461803" cy="3619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3236976"/>
              <a:ext cx="682752" cy="5120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4361688"/>
              <a:ext cx="682752" cy="5120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862" y="3797903"/>
              <a:ext cx="516259" cy="5241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2511316"/>
              <a:ext cx="1461803" cy="7988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4820058"/>
              <a:ext cx="1461803" cy="7988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5332122"/>
              <a:ext cx="1461803" cy="798812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729027" y="1634153"/>
            <a:ext cx="2813591" cy="1754326"/>
            <a:chOff x="7596078" y="2511316"/>
            <a:chExt cx="2813591" cy="1754326"/>
          </a:xfrm>
        </p:grpSpPr>
        <p:sp>
          <p:nvSpPr>
            <p:cNvPr id="13" name="TextBox 12"/>
            <p:cNvSpPr txBox="1"/>
            <p:nvPr/>
          </p:nvSpPr>
          <p:spPr>
            <a:xfrm>
              <a:off x="7596078" y="2511316"/>
              <a:ext cx="281359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dirty="0" smtClean="0">
                  <a:solidFill>
                    <a:schemeClr val="bg1"/>
                  </a:solidFill>
                </a:rPr>
                <a:t>Age</a:t>
              </a:r>
            </a:p>
            <a:p>
              <a:pPr algn="ctr"/>
              <a:endParaRPr lang="en-MY" dirty="0">
                <a:solidFill>
                  <a:schemeClr val="bg1"/>
                </a:solidFill>
              </a:endParaRPr>
            </a:p>
            <a:p>
              <a:pPr algn="ctr"/>
              <a:r>
                <a:rPr lang="en-MY" dirty="0" smtClean="0">
                  <a:solidFill>
                    <a:schemeClr val="bg1"/>
                  </a:solidFill>
                </a:rPr>
                <a:t>&lt;20          &gt;=20</a:t>
              </a:r>
            </a:p>
            <a:p>
              <a:pPr algn="ctr"/>
              <a:endParaRPr lang="en-MY" dirty="0">
                <a:solidFill>
                  <a:schemeClr val="bg1"/>
                </a:solidFill>
              </a:endParaRPr>
            </a:p>
            <a:p>
              <a:pPr algn="ctr"/>
              <a:endParaRPr lang="en-MY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MY" dirty="0">
                  <a:solidFill>
                    <a:schemeClr val="bg1"/>
                  </a:solidFill>
                </a:rPr>
                <a:t> </a:t>
              </a:r>
              <a:r>
                <a:rPr lang="en-MY" dirty="0" smtClean="0">
                  <a:solidFill>
                    <a:schemeClr val="bg1"/>
                  </a:solidFill>
                </a:rPr>
                <a:t>                                        </a:t>
              </a:r>
              <a:endParaRPr lang="en-MY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8654859" y="2910722"/>
              <a:ext cx="348014" cy="198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993729" y="2908989"/>
              <a:ext cx="333151" cy="190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8010059" y="3388479"/>
              <a:ext cx="311649" cy="203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9571164" y="3388479"/>
              <a:ext cx="403022" cy="2691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27" y="2857741"/>
            <a:ext cx="508270" cy="5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5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WHAT IS MACHINE LEARNING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39" y="2779862"/>
            <a:ext cx="2439119" cy="2439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41546" y="2183352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Learn from experience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94" y="2664828"/>
            <a:ext cx="2159807" cy="28068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6194" y="2140220"/>
            <a:ext cx="17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Follow instructions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010" y="2552684"/>
            <a:ext cx="2942804" cy="328666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965160" y="2156738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Learn from experience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094411" y="2368016"/>
            <a:ext cx="1129252" cy="86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93765" y="190379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rgbClr val="FF0000"/>
                </a:solidFill>
              </a:rPr>
              <a:t>data</a:t>
            </a:r>
            <a:endParaRPr lang="en-MY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16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5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Recommending apps</a:t>
            </a:r>
            <a:endParaRPr lang="en-MY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3385106"/>
              </p:ext>
            </p:extLst>
          </p:nvPr>
        </p:nvGraphicFramePr>
        <p:xfrm>
          <a:off x="1141413" y="2249488"/>
          <a:ext cx="4802187" cy="3748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459"/>
                <a:gridCol w="1472184"/>
                <a:gridCol w="2066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Gender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Age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App</a:t>
                      </a:r>
                      <a:endParaRPr lang="en-MY" dirty="0"/>
                    </a:p>
                  </a:txBody>
                  <a:tcPr/>
                </a:tc>
              </a:tr>
              <a:tr h="570928"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noFill/>
                  </a:tcPr>
                </a:tc>
              </a:tr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25</a:t>
                      </a:r>
                      <a:endParaRPr lang="en-MY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32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40</a:t>
                      </a:r>
                      <a:endParaRPr lang="en-MY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76072"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noFill/>
                  </a:tcPr>
                </a:tc>
              </a:tr>
              <a:tr h="512064"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560592" y="3236976"/>
            <a:ext cx="682752" cy="1636776"/>
            <a:chOff x="4556760" y="3236976"/>
            <a:chExt cx="682752" cy="16367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3236976"/>
              <a:ext cx="682752" cy="5120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4361688"/>
              <a:ext cx="682752" cy="5120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862" y="3797903"/>
              <a:ext cx="516259" cy="524161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729027" y="1634153"/>
            <a:ext cx="2813591" cy="1754326"/>
            <a:chOff x="7596078" y="2511316"/>
            <a:chExt cx="2813591" cy="1754326"/>
          </a:xfrm>
        </p:grpSpPr>
        <p:sp>
          <p:nvSpPr>
            <p:cNvPr id="13" name="TextBox 12"/>
            <p:cNvSpPr txBox="1"/>
            <p:nvPr/>
          </p:nvSpPr>
          <p:spPr>
            <a:xfrm>
              <a:off x="7596078" y="2511316"/>
              <a:ext cx="2813591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dirty="0" smtClean="0">
                  <a:solidFill>
                    <a:schemeClr val="bg1"/>
                  </a:solidFill>
                </a:rPr>
                <a:t>Age</a:t>
              </a:r>
            </a:p>
            <a:p>
              <a:pPr algn="ctr"/>
              <a:endParaRPr lang="en-MY" dirty="0">
                <a:solidFill>
                  <a:schemeClr val="bg1"/>
                </a:solidFill>
              </a:endParaRPr>
            </a:p>
            <a:p>
              <a:pPr algn="ctr"/>
              <a:r>
                <a:rPr lang="en-MY" dirty="0" smtClean="0">
                  <a:solidFill>
                    <a:schemeClr val="bg1"/>
                  </a:solidFill>
                </a:rPr>
                <a:t>&lt;20          &gt;=20</a:t>
              </a:r>
            </a:p>
            <a:p>
              <a:pPr algn="ctr"/>
              <a:endParaRPr lang="en-MY" dirty="0">
                <a:solidFill>
                  <a:schemeClr val="bg1"/>
                </a:solidFill>
              </a:endParaRPr>
            </a:p>
            <a:p>
              <a:pPr algn="ctr"/>
              <a:endParaRPr lang="en-MY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MY" dirty="0">
                  <a:solidFill>
                    <a:schemeClr val="bg1"/>
                  </a:solidFill>
                </a:rPr>
                <a:t> </a:t>
              </a:r>
              <a:r>
                <a:rPr lang="en-MY" dirty="0" smtClean="0">
                  <a:solidFill>
                    <a:schemeClr val="bg1"/>
                  </a:solidFill>
                </a:rPr>
                <a:t>                                        </a:t>
              </a:r>
              <a:endParaRPr lang="en-MY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8654859" y="2910722"/>
              <a:ext cx="348014" cy="1983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993729" y="2908989"/>
              <a:ext cx="333151" cy="1908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8010059" y="3388479"/>
              <a:ext cx="311649" cy="203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9571164" y="3388479"/>
              <a:ext cx="403022" cy="2691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27" y="2857741"/>
            <a:ext cx="508270" cy="509964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9293253" y="2844736"/>
            <a:ext cx="2044149" cy="1477328"/>
            <a:chOff x="9293253" y="2844736"/>
            <a:chExt cx="2044149" cy="1477328"/>
          </a:xfrm>
        </p:grpSpPr>
        <p:sp>
          <p:nvSpPr>
            <p:cNvPr id="3" name="TextBox 2"/>
            <p:cNvSpPr txBox="1"/>
            <p:nvPr/>
          </p:nvSpPr>
          <p:spPr>
            <a:xfrm>
              <a:off x="9293253" y="2844736"/>
              <a:ext cx="204414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MY" dirty="0" smtClean="0">
                  <a:solidFill>
                    <a:schemeClr val="bg1"/>
                  </a:solidFill>
                </a:rPr>
                <a:t>Gender</a:t>
              </a:r>
            </a:p>
            <a:p>
              <a:pPr algn="ctr"/>
              <a:endParaRPr lang="en-MY" dirty="0">
                <a:solidFill>
                  <a:schemeClr val="bg1"/>
                </a:solidFill>
              </a:endParaRPr>
            </a:p>
            <a:p>
              <a:pPr algn="ctr"/>
              <a:r>
                <a:rPr lang="en-MY" dirty="0" smtClean="0">
                  <a:solidFill>
                    <a:schemeClr val="bg1"/>
                  </a:solidFill>
                </a:rPr>
                <a:t>F            M</a:t>
              </a:r>
            </a:p>
            <a:p>
              <a:pPr algn="ctr"/>
              <a:endParaRPr lang="en-MY" dirty="0">
                <a:solidFill>
                  <a:schemeClr val="bg1"/>
                </a:solidFill>
              </a:endParaRPr>
            </a:p>
            <a:p>
              <a:pPr algn="ctr"/>
              <a:r>
                <a:rPr lang="en-MY" dirty="0" smtClean="0">
                  <a:solidFill>
                    <a:schemeClr val="bg1"/>
                  </a:solidFill>
                </a:rPr>
                <a:t>                             </a:t>
              </a:r>
              <a:endParaRPr lang="en-MY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9905624" y="3194665"/>
              <a:ext cx="408808" cy="298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0315327" y="3194665"/>
              <a:ext cx="420279" cy="258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9430752" y="3712155"/>
              <a:ext cx="408808" cy="2983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10779721" y="3713880"/>
              <a:ext cx="420279" cy="258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620" y="4020401"/>
            <a:ext cx="457446" cy="4574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292" y="4041022"/>
            <a:ext cx="553609" cy="56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1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280" y="272806"/>
            <a:ext cx="9905998" cy="1478570"/>
          </a:xfrm>
        </p:spPr>
        <p:txBody>
          <a:bodyPr/>
          <a:lstStyle/>
          <a:p>
            <a:pPr algn="ctr"/>
            <a:r>
              <a:rPr lang="en-MY" dirty="0" smtClean="0">
                <a:solidFill>
                  <a:schemeClr val="bg1"/>
                </a:solidFill>
              </a:rPr>
              <a:t>Decision tree</a:t>
            </a:r>
            <a:endParaRPr lang="en-MY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86780"/>
              </p:ext>
            </p:extLst>
          </p:nvPr>
        </p:nvGraphicFramePr>
        <p:xfrm>
          <a:off x="1141413" y="2249488"/>
          <a:ext cx="4802187" cy="3748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459"/>
                <a:gridCol w="1472184"/>
                <a:gridCol w="20665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Gender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Age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App</a:t>
                      </a:r>
                      <a:endParaRPr lang="en-MY" dirty="0"/>
                    </a:p>
                  </a:txBody>
                  <a:tcPr/>
                </a:tc>
              </a:tr>
              <a:tr h="570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15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85216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25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66928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F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40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76072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12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  <a:tr h="512064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M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14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MY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158089" y="2511316"/>
            <a:ext cx="1461803" cy="3619618"/>
            <a:chOff x="4158089" y="2511316"/>
            <a:chExt cx="1461803" cy="36196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3236976"/>
              <a:ext cx="682752" cy="51206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6760" y="4361688"/>
              <a:ext cx="682752" cy="51206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0862" y="3797903"/>
              <a:ext cx="516259" cy="5241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2511316"/>
              <a:ext cx="1461803" cy="79881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4820058"/>
              <a:ext cx="1461803" cy="7988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8089" y="5332122"/>
              <a:ext cx="1461803" cy="798812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7174404" y="2363170"/>
            <a:ext cx="3869874" cy="2968952"/>
            <a:chOff x="7729027" y="1634153"/>
            <a:chExt cx="3869874" cy="2968952"/>
          </a:xfrm>
        </p:grpSpPr>
        <p:grpSp>
          <p:nvGrpSpPr>
            <p:cNvPr id="14" name="Group 13"/>
            <p:cNvGrpSpPr/>
            <p:nvPr/>
          </p:nvGrpSpPr>
          <p:grpSpPr>
            <a:xfrm>
              <a:off x="7729027" y="1634153"/>
              <a:ext cx="2813591" cy="1754326"/>
              <a:chOff x="7596078" y="2511316"/>
              <a:chExt cx="2813591" cy="1754326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7596078" y="2511316"/>
                <a:ext cx="2813591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dirty="0" smtClean="0">
                    <a:solidFill>
                      <a:schemeClr val="bg1"/>
                    </a:solidFill>
                  </a:rPr>
                  <a:t>Age</a:t>
                </a:r>
              </a:p>
              <a:p>
                <a:pPr algn="ctr"/>
                <a:endParaRPr lang="en-MY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MY" dirty="0" smtClean="0">
                    <a:solidFill>
                      <a:schemeClr val="bg1"/>
                    </a:solidFill>
                  </a:rPr>
                  <a:t>&lt;20          &gt;=20</a:t>
                </a:r>
              </a:p>
              <a:p>
                <a:pPr algn="ctr"/>
                <a:endParaRPr lang="en-MY" dirty="0">
                  <a:solidFill>
                    <a:schemeClr val="bg1"/>
                  </a:solidFill>
                </a:endParaRPr>
              </a:p>
              <a:p>
                <a:pPr algn="ctr"/>
                <a:endParaRPr lang="en-MY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MY" dirty="0">
                    <a:solidFill>
                      <a:schemeClr val="bg1"/>
                    </a:solidFill>
                  </a:rPr>
                  <a:t> </a:t>
                </a:r>
                <a:r>
                  <a:rPr lang="en-MY" dirty="0" smtClean="0">
                    <a:solidFill>
                      <a:schemeClr val="bg1"/>
                    </a:solidFill>
                  </a:rPr>
                  <a:t>                                        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 flipH="1">
                <a:off x="8654859" y="2910722"/>
                <a:ext cx="348014" cy="19830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8993729" y="2908989"/>
                <a:ext cx="333151" cy="1908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>
                <a:off x="8010059" y="3388479"/>
                <a:ext cx="311649" cy="203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9571164" y="3388479"/>
                <a:ext cx="403022" cy="26912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9293253" y="2844736"/>
              <a:ext cx="2044149" cy="1477328"/>
              <a:chOff x="9293253" y="2844736"/>
              <a:chExt cx="2044149" cy="1477328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9293253" y="2844736"/>
                <a:ext cx="204414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MY" dirty="0" smtClean="0">
                    <a:solidFill>
                      <a:schemeClr val="bg1"/>
                    </a:solidFill>
                  </a:rPr>
                  <a:t>Gender</a:t>
                </a:r>
              </a:p>
              <a:p>
                <a:pPr algn="ctr"/>
                <a:endParaRPr lang="en-MY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MY" dirty="0" smtClean="0">
                    <a:solidFill>
                      <a:schemeClr val="bg1"/>
                    </a:solidFill>
                  </a:rPr>
                  <a:t>F            M</a:t>
                </a:r>
              </a:p>
              <a:p>
                <a:pPr algn="ctr"/>
                <a:endParaRPr lang="en-MY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MY" dirty="0" smtClean="0">
                    <a:solidFill>
                      <a:schemeClr val="bg1"/>
                    </a:solidFill>
                  </a:rPr>
                  <a:t>                             </a:t>
                </a:r>
                <a:endParaRPr lang="en-MY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>
                <a:off x="9905624" y="3194665"/>
                <a:ext cx="408808" cy="29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10315327" y="3194665"/>
                <a:ext cx="420279" cy="258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9430752" y="3712155"/>
                <a:ext cx="408808" cy="2983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10779721" y="3713880"/>
                <a:ext cx="420279" cy="25811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3620" y="4020401"/>
              <a:ext cx="457446" cy="45744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5292" y="4041022"/>
              <a:ext cx="553609" cy="56208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027" y="2857741"/>
              <a:ext cx="508270" cy="509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485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197894"/>
            <a:ext cx="9905998" cy="1478570"/>
          </a:xfrm>
        </p:spPr>
        <p:txBody>
          <a:bodyPr/>
          <a:lstStyle/>
          <a:p>
            <a:r>
              <a:rPr lang="en-MY" dirty="0" smtClean="0"/>
              <a:t>Acceptance at a university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" y="2380678"/>
            <a:ext cx="4690872" cy="213654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777990" y="2380678"/>
            <a:ext cx="1681753" cy="2428932"/>
            <a:chOff x="6777990" y="2380678"/>
            <a:chExt cx="1681753" cy="242893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990" y="2380678"/>
              <a:ext cx="1681753" cy="13826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24344" y="4224835"/>
              <a:ext cx="7833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 dirty="0" smtClean="0">
                  <a:solidFill>
                    <a:schemeClr val="bg1"/>
                  </a:solidFill>
                </a:rPr>
                <a:t>Test</a:t>
              </a:r>
              <a:endParaRPr lang="en-MY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308009" y="2380678"/>
            <a:ext cx="1675307" cy="2456616"/>
            <a:chOff x="9308009" y="2380678"/>
            <a:chExt cx="1675307" cy="24566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8009" y="2380678"/>
              <a:ext cx="1675307" cy="15879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351436" y="4252519"/>
              <a:ext cx="14261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 dirty="0" smtClean="0">
                  <a:solidFill>
                    <a:schemeClr val="bg1"/>
                  </a:solidFill>
                </a:rPr>
                <a:t>Grades</a:t>
              </a:r>
              <a:endParaRPr lang="en-MY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257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2584"/>
            <a:ext cx="9905998" cy="1478570"/>
          </a:xfrm>
        </p:spPr>
        <p:txBody>
          <a:bodyPr/>
          <a:lstStyle/>
          <a:p>
            <a:r>
              <a:rPr lang="en-MY" dirty="0" smtClean="0"/>
              <a:t>Acceptance at a university</a:t>
            </a:r>
            <a:endParaRPr lang="en-MY" dirty="0"/>
          </a:p>
        </p:txBody>
      </p:sp>
      <p:grpSp>
        <p:nvGrpSpPr>
          <p:cNvPr id="9" name="Group 8"/>
          <p:cNvGrpSpPr/>
          <p:nvPr/>
        </p:nvGrpSpPr>
        <p:grpSpPr>
          <a:xfrm>
            <a:off x="3733038" y="2097088"/>
            <a:ext cx="1681753" cy="1967424"/>
            <a:chOff x="6777990" y="2380678"/>
            <a:chExt cx="1681753" cy="19674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7990" y="2380678"/>
              <a:ext cx="1681753" cy="13826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227188" y="3763327"/>
              <a:ext cx="7833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 dirty="0" smtClean="0">
                  <a:solidFill>
                    <a:schemeClr val="bg1"/>
                  </a:solidFill>
                </a:rPr>
                <a:t>Test</a:t>
              </a:r>
              <a:endParaRPr lang="en-MY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63056" y="1902713"/>
            <a:ext cx="1675307" cy="2172719"/>
            <a:chOff x="9308008" y="2186303"/>
            <a:chExt cx="1675307" cy="217271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8008" y="2186303"/>
              <a:ext cx="1675307" cy="15879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432581" y="3774247"/>
              <a:ext cx="14261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 dirty="0" smtClean="0">
                  <a:solidFill>
                    <a:schemeClr val="bg1"/>
                  </a:solidFill>
                </a:rPr>
                <a:t>Grades</a:t>
              </a:r>
              <a:endParaRPr lang="en-MY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993392" y="4744956"/>
            <a:ext cx="2065873" cy="942398"/>
            <a:chOff x="1993392" y="4744956"/>
            <a:chExt cx="2065873" cy="942398"/>
          </a:xfrm>
        </p:grpSpPr>
        <p:sp>
          <p:nvSpPr>
            <p:cNvPr id="3" name="TextBox 2"/>
            <p:cNvSpPr txBox="1"/>
            <p:nvPr/>
          </p:nvSpPr>
          <p:spPr>
            <a:xfrm>
              <a:off x="1993392" y="4764024"/>
              <a:ext cx="15577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 smtClean="0"/>
                <a:t>Student 1</a:t>
              </a:r>
            </a:p>
            <a:p>
              <a:r>
                <a:rPr lang="en-MY" dirty="0" smtClean="0"/>
                <a:t>Test : 9/10</a:t>
              </a:r>
            </a:p>
            <a:p>
              <a:r>
                <a:rPr lang="en-MY" dirty="0" smtClean="0"/>
                <a:t>Grades : 8/10</a:t>
              </a:r>
              <a:endParaRPr lang="en-MY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387" y="4744956"/>
              <a:ext cx="615878" cy="704868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315512" y="4764024"/>
            <a:ext cx="2276424" cy="923330"/>
            <a:chOff x="5315512" y="4764024"/>
            <a:chExt cx="2276424" cy="923330"/>
          </a:xfrm>
        </p:grpSpPr>
        <p:sp>
          <p:nvSpPr>
            <p:cNvPr id="11" name="TextBox 10"/>
            <p:cNvSpPr txBox="1"/>
            <p:nvPr/>
          </p:nvSpPr>
          <p:spPr>
            <a:xfrm>
              <a:off x="5315512" y="4764024"/>
              <a:ext cx="15577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 smtClean="0"/>
                <a:t>Student 2</a:t>
              </a:r>
            </a:p>
            <a:p>
              <a:r>
                <a:rPr lang="en-MY" dirty="0" smtClean="0"/>
                <a:t>Test : 3/10</a:t>
              </a:r>
            </a:p>
            <a:p>
              <a:r>
                <a:rPr lang="en-MY" dirty="0" smtClean="0"/>
                <a:t>Grades : 4/10</a:t>
              </a:r>
              <a:endParaRPr lang="en-MY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474" y="4884226"/>
              <a:ext cx="640462" cy="64046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652943" y="4764024"/>
            <a:ext cx="2258725" cy="923330"/>
            <a:chOff x="8652943" y="4764024"/>
            <a:chExt cx="2258725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8652943" y="4764024"/>
              <a:ext cx="155779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dirty="0" smtClean="0"/>
                <a:t>Student 3</a:t>
              </a:r>
            </a:p>
            <a:p>
              <a:r>
                <a:rPr lang="en-MY" dirty="0" smtClean="0"/>
                <a:t>Test : 7/10</a:t>
              </a:r>
            </a:p>
            <a:p>
              <a:r>
                <a:rPr lang="en-MY" dirty="0" smtClean="0"/>
                <a:t>Grades : 6/10</a:t>
              </a:r>
              <a:endParaRPr lang="en-MY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1953" y="4895198"/>
              <a:ext cx="489715" cy="618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21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2584"/>
            <a:ext cx="9905998" cy="1478570"/>
          </a:xfrm>
        </p:spPr>
        <p:txBody>
          <a:bodyPr/>
          <a:lstStyle/>
          <a:p>
            <a:r>
              <a:rPr lang="en-MY" dirty="0" smtClean="0"/>
              <a:t>Acceptance at a university</a:t>
            </a:r>
            <a:endParaRPr lang="en-MY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36" y="2075041"/>
            <a:ext cx="534709" cy="6119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414330" y="1569316"/>
            <a:ext cx="2258725" cy="923330"/>
            <a:chOff x="8652943" y="4764024"/>
            <a:chExt cx="2258725" cy="92333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TextBox 11"/>
            <p:cNvSpPr txBox="1"/>
            <p:nvPr/>
          </p:nvSpPr>
          <p:spPr>
            <a:xfrm>
              <a:off x="8652943" y="4764024"/>
              <a:ext cx="1557799" cy="92333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MY" dirty="0" smtClean="0">
                  <a:solidFill>
                    <a:schemeClr val="bg1"/>
                  </a:solidFill>
                </a:rPr>
                <a:t>Student 3</a:t>
              </a:r>
            </a:p>
            <a:p>
              <a:r>
                <a:rPr lang="en-MY" dirty="0" smtClean="0">
                  <a:solidFill>
                    <a:schemeClr val="bg1"/>
                  </a:solidFill>
                </a:rPr>
                <a:t>Test : 7/10</a:t>
              </a:r>
            </a:p>
            <a:p>
              <a:r>
                <a:rPr lang="en-MY" dirty="0" smtClean="0">
                  <a:solidFill>
                    <a:schemeClr val="bg1"/>
                  </a:solidFill>
                </a:rPr>
                <a:t>Grades : 6/10</a:t>
              </a:r>
              <a:endParaRPr lang="en-MY" dirty="0">
                <a:solidFill>
                  <a:schemeClr val="bg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1953" y="4895198"/>
              <a:ext cx="489715" cy="618518"/>
            </a:xfrm>
            <a:prstGeom prst="rect">
              <a:avLst/>
            </a:prstGeom>
            <a:grpFill/>
          </p:spPr>
        </p:pic>
      </p:grpSp>
      <p:cxnSp>
        <p:nvCxnSpPr>
          <p:cNvPr id="19" name="Straight Arrow Connector 18"/>
          <p:cNvCxnSpPr/>
          <p:nvPr/>
        </p:nvCxnSpPr>
        <p:spPr>
          <a:xfrm>
            <a:off x="1993392" y="5486400"/>
            <a:ext cx="720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993392" y="1252728"/>
            <a:ext cx="0" cy="424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02536" y="5120640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3392" y="4727448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002536" y="4352544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93392" y="3959352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02536" y="3582785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3392" y="3189593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002536" y="2814689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993392" y="2421497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011680" y="2037449"/>
            <a:ext cx="69585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02536" y="1644257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04872" y="5504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</a:t>
            </a:r>
            <a:endParaRPr lang="en-MY" dirty="0"/>
          </a:p>
        </p:txBody>
      </p:sp>
      <p:sp>
        <p:nvSpPr>
          <p:cNvPr id="34" name="TextBox 33"/>
          <p:cNvSpPr txBox="1"/>
          <p:nvPr/>
        </p:nvSpPr>
        <p:spPr>
          <a:xfrm>
            <a:off x="2944368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2</a:t>
            </a:r>
            <a:endParaRPr lang="en-MY" dirty="0"/>
          </a:p>
        </p:txBody>
      </p:sp>
      <p:sp>
        <p:nvSpPr>
          <p:cNvPr id="35" name="TextBox 34"/>
          <p:cNvSpPr txBox="1"/>
          <p:nvPr/>
        </p:nvSpPr>
        <p:spPr>
          <a:xfrm>
            <a:off x="3483864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3</a:t>
            </a:r>
            <a:endParaRPr lang="en-MY" dirty="0"/>
          </a:p>
        </p:txBody>
      </p:sp>
      <p:sp>
        <p:nvSpPr>
          <p:cNvPr id="36" name="TextBox 35"/>
          <p:cNvSpPr txBox="1"/>
          <p:nvPr/>
        </p:nvSpPr>
        <p:spPr>
          <a:xfrm>
            <a:off x="3996336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4</a:t>
            </a:r>
            <a:endParaRPr lang="en-MY" dirty="0"/>
          </a:p>
        </p:txBody>
      </p:sp>
      <p:sp>
        <p:nvSpPr>
          <p:cNvPr id="37" name="TextBox 36"/>
          <p:cNvSpPr txBox="1"/>
          <p:nvPr/>
        </p:nvSpPr>
        <p:spPr>
          <a:xfrm>
            <a:off x="4508808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5</a:t>
            </a:r>
            <a:endParaRPr lang="en-MY" dirty="0"/>
          </a:p>
        </p:txBody>
      </p:sp>
      <p:sp>
        <p:nvSpPr>
          <p:cNvPr id="38" name="TextBox 37"/>
          <p:cNvSpPr txBox="1"/>
          <p:nvPr/>
        </p:nvSpPr>
        <p:spPr>
          <a:xfrm>
            <a:off x="5021280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6</a:t>
            </a:r>
            <a:endParaRPr lang="en-MY" dirty="0"/>
          </a:p>
        </p:txBody>
      </p:sp>
      <p:sp>
        <p:nvSpPr>
          <p:cNvPr id="39" name="TextBox 38"/>
          <p:cNvSpPr txBox="1"/>
          <p:nvPr/>
        </p:nvSpPr>
        <p:spPr>
          <a:xfrm>
            <a:off x="5533752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7</a:t>
            </a:r>
            <a:endParaRPr lang="en-MY" dirty="0"/>
          </a:p>
        </p:txBody>
      </p:sp>
      <p:sp>
        <p:nvSpPr>
          <p:cNvPr id="40" name="TextBox 39"/>
          <p:cNvSpPr txBox="1"/>
          <p:nvPr/>
        </p:nvSpPr>
        <p:spPr>
          <a:xfrm>
            <a:off x="6046224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8</a:t>
            </a:r>
            <a:endParaRPr lang="en-MY" dirty="0"/>
          </a:p>
        </p:txBody>
      </p:sp>
      <p:sp>
        <p:nvSpPr>
          <p:cNvPr id="41" name="TextBox 40"/>
          <p:cNvSpPr txBox="1"/>
          <p:nvPr/>
        </p:nvSpPr>
        <p:spPr>
          <a:xfrm>
            <a:off x="7127664" y="553212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10</a:t>
            </a:r>
            <a:endParaRPr lang="en-MY" dirty="0"/>
          </a:p>
        </p:txBody>
      </p:sp>
      <p:sp>
        <p:nvSpPr>
          <p:cNvPr id="42" name="TextBox 41"/>
          <p:cNvSpPr txBox="1"/>
          <p:nvPr/>
        </p:nvSpPr>
        <p:spPr>
          <a:xfrm>
            <a:off x="6558696" y="55432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9</a:t>
            </a:r>
            <a:endParaRPr lang="en-MY" dirty="0"/>
          </a:p>
        </p:txBody>
      </p:sp>
      <p:sp>
        <p:nvSpPr>
          <p:cNvPr id="43" name="TextBox 42"/>
          <p:cNvSpPr txBox="1"/>
          <p:nvPr/>
        </p:nvSpPr>
        <p:spPr>
          <a:xfrm>
            <a:off x="1663800" y="49268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</a:t>
            </a:r>
            <a:endParaRPr lang="en-MY" dirty="0"/>
          </a:p>
        </p:txBody>
      </p:sp>
      <p:sp>
        <p:nvSpPr>
          <p:cNvPr id="44" name="TextBox 43"/>
          <p:cNvSpPr txBox="1"/>
          <p:nvPr/>
        </p:nvSpPr>
        <p:spPr>
          <a:xfrm>
            <a:off x="1655269" y="45427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2</a:t>
            </a:r>
            <a:endParaRPr lang="en-MY" dirty="0"/>
          </a:p>
        </p:txBody>
      </p:sp>
      <p:sp>
        <p:nvSpPr>
          <p:cNvPr id="45" name="TextBox 44"/>
          <p:cNvSpPr txBox="1"/>
          <p:nvPr/>
        </p:nvSpPr>
        <p:spPr>
          <a:xfrm>
            <a:off x="1662577" y="41734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3</a:t>
            </a:r>
            <a:endParaRPr lang="en-MY" dirty="0"/>
          </a:p>
        </p:txBody>
      </p:sp>
      <p:sp>
        <p:nvSpPr>
          <p:cNvPr id="46" name="TextBox 45"/>
          <p:cNvSpPr txBox="1"/>
          <p:nvPr/>
        </p:nvSpPr>
        <p:spPr>
          <a:xfrm>
            <a:off x="1655473" y="37746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4</a:t>
            </a:r>
            <a:endParaRPr lang="en-MY" dirty="0"/>
          </a:p>
        </p:txBody>
      </p:sp>
      <p:sp>
        <p:nvSpPr>
          <p:cNvPr id="47" name="TextBox 46"/>
          <p:cNvSpPr txBox="1"/>
          <p:nvPr/>
        </p:nvSpPr>
        <p:spPr>
          <a:xfrm>
            <a:off x="1672945" y="339063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5</a:t>
            </a:r>
            <a:endParaRPr lang="en-MY" dirty="0"/>
          </a:p>
        </p:txBody>
      </p:sp>
      <p:sp>
        <p:nvSpPr>
          <p:cNvPr id="48" name="TextBox 47"/>
          <p:cNvSpPr txBox="1"/>
          <p:nvPr/>
        </p:nvSpPr>
        <p:spPr>
          <a:xfrm>
            <a:off x="1655269" y="30048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6</a:t>
            </a:r>
            <a:endParaRPr lang="en-MY" dirty="0"/>
          </a:p>
        </p:txBody>
      </p:sp>
      <p:sp>
        <p:nvSpPr>
          <p:cNvPr id="49" name="TextBox 48"/>
          <p:cNvSpPr txBox="1"/>
          <p:nvPr/>
        </p:nvSpPr>
        <p:spPr>
          <a:xfrm>
            <a:off x="1647146" y="26575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7</a:t>
            </a:r>
            <a:endParaRPr lang="en-MY" dirty="0"/>
          </a:p>
        </p:txBody>
      </p:sp>
      <p:sp>
        <p:nvSpPr>
          <p:cNvPr id="50" name="TextBox 49"/>
          <p:cNvSpPr txBox="1"/>
          <p:nvPr/>
        </p:nvSpPr>
        <p:spPr>
          <a:xfrm>
            <a:off x="1639430" y="22275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8</a:t>
            </a:r>
            <a:endParaRPr lang="en-MY" dirty="0"/>
          </a:p>
        </p:txBody>
      </p:sp>
      <p:sp>
        <p:nvSpPr>
          <p:cNvPr id="51" name="TextBox 50"/>
          <p:cNvSpPr txBox="1"/>
          <p:nvPr/>
        </p:nvSpPr>
        <p:spPr>
          <a:xfrm>
            <a:off x="1647146" y="184998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9</a:t>
            </a:r>
            <a:endParaRPr lang="en-MY" dirty="0"/>
          </a:p>
        </p:txBody>
      </p:sp>
      <p:sp>
        <p:nvSpPr>
          <p:cNvPr id="52" name="TextBox 51"/>
          <p:cNvSpPr txBox="1"/>
          <p:nvPr/>
        </p:nvSpPr>
        <p:spPr>
          <a:xfrm>
            <a:off x="1534123" y="145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10</a:t>
            </a:r>
            <a:endParaRPr lang="en-MY" dirty="0"/>
          </a:p>
        </p:txBody>
      </p:sp>
      <p:cxnSp>
        <p:nvCxnSpPr>
          <p:cNvPr id="54" name="Straight Connector 53"/>
          <p:cNvCxnSpPr>
            <a:stCxn id="35" idx="0"/>
          </p:cNvCxnSpPr>
          <p:nvPr/>
        </p:nvCxnSpPr>
        <p:spPr>
          <a:xfrm flipV="1">
            <a:off x="3639516" y="3968497"/>
            <a:ext cx="0" cy="155090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46" idx="3"/>
          </p:cNvCxnSpPr>
          <p:nvPr/>
        </p:nvCxnSpPr>
        <p:spPr>
          <a:xfrm flipH="1">
            <a:off x="1966777" y="3959352"/>
            <a:ext cx="167273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714348" y="2412230"/>
            <a:ext cx="0" cy="307417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966778" y="2412230"/>
            <a:ext cx="474757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332584" y="5967412"/>
            <a:ext cx="58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Test </a:t>
            </a:r>
            <a:endParaRPr lang="en-MY" dirty="0"/>
          </a:p>
        </p:txBody>
      </p:sp>
      <p:sp>
        <p:nvSpPr>
          <p:cNvPr id="84" name="TextBox 83"/>
          <p:cNvSpPr txBox="1"/>
          <p:nvPr/>
        </p:nvSpPr>
        <p:spPr>
          <a:xfrm>
            <a:off x="1053745" y="2554543"/>
            <a:ext cx="461665" cy="8547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MY" dirty="0" smtClean="0"/>
              <a:t>Grades </a:t>
            </a:r>
            <a:endParaRPr lang="en-MY" dirty="0"/>
          </a:p>
        </p:txBody>
      </p:sp>
      <p:grpSp>
        <p:nvGrpSpPr>
          <p:cNvPr id="205" name="Group 204"/>
          <p:cNvGrpSpPr/>
          <p:nvPr/>
        </p:nvGrpSpPr>
        <p:grpSpPr>
          <a:xfrm>
            <a:off x="3003459" y="1638435"/>
            <a:ext cx="4444839" cy="3412673"/>
            <a:chOff x="3041830" y="1657311"/>
            <a:chExt cx="4444839" cy="3412673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720" y="1657311"/>
              <a:ext cx="155136" cy="155136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372" y="2095575"/>
              <a:ext cx="172308" cy="172308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60" y="2256576"/>
              <a:ext cx="172308" cy="172308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385" y="2894522"/>
              <a:ext cx="172308" cy="17230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464" y="2564631"/>
              <a:ext cx="172308" cy="172308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426" y="2680882"/>
              <a:ext cx="172308" cy="172308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514" y="2841883"/>
              <a:ext cx="172308" cy="172308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687" y="3315977"/>
              <a:ext cx="172308" cy="172308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385" y="3157577"/>
              <a:ext cx="172308" cy="172308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194" y="2880932"/>
              <a:ext cx="172308" cy="172308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282" y="3041933"/>
              <a:ext cx="172308" cy="172308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3286" y="3349988"/>
              <a:ext cx="172308" cy="172308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248" y="3466239"/>
              <a:ext cx="172308" cy="172308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336" y="3627240"/>
              <a:ext cx="172308" cy="172308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946" y="3919839"/>
              <a:ext cx="172308" cy="172308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482" y="2837378"/>
              <a:ext cx="172308" cy="172308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022" y="3035549"/>
              <a:ext cx="172308" cy="172308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802" y="3132047"/>
              <a:ext cx="172308" cy="172308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425" y="3440022"/>
              <a:ext cx="172308" cy="172308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513" y="3439361"/>
              <a:ext cx="172308" cy="17230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3763236"/>
              <a:ext cx="172308" cy="172308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162" y="4122095"/>
              <a:ext cx="172308" cy="17230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830" y="4156710"/>
              <a:ext cx="172308" cy="172308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805" y="3759465"/>
              <a:ext cx="172308" cy="172308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922" y="4056557"/>
              <a:ext cx="172308" cy="172308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245" y="4492791"/>
              <a:ext cx="172308" cy="172308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627" y="4544822"/>
              <a:ext cx="172308" cy="17230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715" y="4705823"/>
              <a:ext cx="172308" cy="172308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861" y="3915961"/>
              <a:ext cx="172308" cy="172308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181" y="4210630"/>
              <a:ext cx="172308" cy="172308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04" y="4518605"/>
              <a:ext cx="172308" cy="172308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69" y="4897676"/>
              <a:ext cx="172308" cy="172308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747" y="3686615"/>
              <a:ext cx="172308" cy="172308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972" y="4186274"/>
              <a:ext cx="172308" cy="17230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060" y="4347275"/>
              <a:ext cx="172308" cy="172308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526" y="3852082"/>
              <a:ext cx="172308" cy="172308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149" y="4160057"/>
              <a:ext cx="172308" cy="172308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514" y="4539128"/>
              <a:ext cx="172308" cy="172308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092" y="1946057"/>
              <a:ext cx="172308" cy="172308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885" y="1896269"/>
              <a:ext cx="172308" cy="17230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146" y="2531364"/>
              <a:ext cx="172308" cy="172308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844" y="2372964"/>
              <a:ext cx="172308" cy="172308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2096319"/>
              <a:ext cx="172308" cy="172308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941" y="2052765"/>
              <a:ext cx="172308" cy="172308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81" y="2250936"/>
              <a:ext cx="172308" cy="172308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61" y="2347434"/>
              <a:ext cx="172308" cy="172308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4" y="2655409"/>
              <a:ext cx="172308" cy="172308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19" y="3205591"/>
              <a:ext cx="172308" cy="172308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21" y="3627046"/>
              <a:ext cx="172308" cy="172308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216" y="3148447"/>
              <a:ext cx="172308" cy="172308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4756" y="3346618"/>
              <a:ext cx="172308" cy="172308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704" y="3607841"/>
              <a:ext cx="172308" cy="172308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127" y="1868366"/>
              <a:ext cx="155136" cy="155136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84" y="1939841"/>
              <a:ext cx="155136" cy="155136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991" y="2150896"/>
              <a:ext cx="155136" cy="155136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516" y="1768001"/>
              <a:ext cx="155136" cy="155136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923" y="1979056"/>
              <a:ext cx="155136" cy="155136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380" y="2050531"/>
              <a:ext cx="155136" cy="155136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787" y="2261586"/>
              <a:ext cx="155136" cy="155136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223" y="2344598"/>
              <a:ext cx="155136" cy="155136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630" y="2555653"/>
              <a:ext cx="155136" cy="155136"/>
            </a:xfrm>
            <a:prstGeom prst="rect">
              <a:avLst/>
            </a:prstGeom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087" y="2627128"/>
              <a:ext cx="155136" cy="155136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494" y="2838183"/>
              <a:ext cx="155136" cy="155136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019" y="2455288"/>
              <a:ext cx="155136" cy="155136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426" y="2666343"/>
              <a:ext cx="155136" cy="155136"/>
            </a:xfrm>
            <a:prstGeom prst="rect">
              <a:avLst/>
            </a:prstGeom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83" y="2737818"/>
              <a:ext cx="155136" cy="155136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290" y="2948873"/>
              <a:ext cx="155136" cy="155136"/>
            </a:xfrm>
            <a:prstGeom prst="rect">
              <a:avLst/>
            </a:prstGeom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374" y="2107931"/>
              <a:ext cx="155136" cy="155136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31" y="2179406"/>
              <a:ext cx="155136" cy="155136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238" y="2390461"/>
              <a:ext cx="155136" cy="155136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627" y="2290096"/>
              <a:ext cx="155136" cy="155136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785" y="1980136"/>
              <a:ext cx="155136" cy="155136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174" y="1879771"/>
              <a:ext cx="155136" cy="155136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541" y="2382711"/>
              <a:ext cx="155136" cy="155136"/>
            </a:xfrm>
            <a:prstGeom prst="rect">
              <a:avLst/>
            </a:prstGeom>
          </p:spPr>
        </p:pic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3745" y="2520338"/>
              <a:ext cx="155136" cy="155136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288" y="2667423"/>
              <a:ext cx="155136" cy="155136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745" y="2738898"/>
              <a:ext cx="155136" cy="155136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152" y="2949953"/>
              <a:ext cx="155136" cy="155136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084" y="2778113"/>
              <a:ext cx="155136" cy="155136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032" y="2219701"/>
              <a:ext cx="155136" cy="155136"/>
            </a:xfrm>
            <a:prstGeom prst="rect">
              <a:avLst/>
            </a:prstGeom>
          </p:spPr>
        </p:pic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489" y="2291176"/>
              <a:ext cx="155136" cy="155136"/>
            </a:xfrm>
            <a:prstGeom prst="rect">
              <a:avLst/>
            </a:prstGeom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896" y="2502231"/>
              <a:ext cx="155136" cy="155136"/>
            </a:xfrm>
            <a:prstGeom prst="rect">
              <a:avLst/>
            </a:prstGeom>
          </p:spPr>
        </p:pic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285" y="2401866"/>
              <a:ext cx="155136" cy="155136"/>
            </a:xfrm>
            <a:prstGeom prst="rect">
              <a:avLst/>
            </a:prstGeom>
          </p:spPr>
        </p:pic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079" y="2830714"/>
              <a:ext cx="155136" cy="155136"/>
            </a:xfrm>
            <a:prstGeom prst="rect">
              <a:avLst/>
            </a:prstGeom>
          </p:spPr>
        </p:pic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536" y="2902189"/>
              <a:ext cx="155136" cy="155136"/>
            </a:xfrm>
            <a:prstGeom prst="rect">
              <a:avLst/>
            </a:prstGeom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943" y="3113244"/>
              <a:ext cx="155136" cy="155136"/>
            </a:xfrm>
            <a:prstGeom prst="rect">
              <a:avLst/>
            </a:prstGeom>
          </p:spPr>
        </p:pic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332" y="3012879"/>
              <a:ext cx="155136" cy="155136"/>
            </a:xfrm>
            <a:prstGeom prst="rect">
              <a:avLst/>
            </a:prstGeom>
          </p:spPr>
        </p:pic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739" y="3223934"/>
              <a:ext cx="155136" cy="155136"/>
            </a:xfrm>
            <a:prstGeom prst="rect">
              <a:avLst/>
            </a:prstGeom>
          </p:spPr>
        </p:pic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194" y="3013959"/>
              <a:ext cx="155136" cy="155136"/>
            </a:xfrm>
            <a:prstGeom prst="rect">
              <a:avLst/>
            </a:prstGeom>
          </p:spPr>
        </p:pic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01" y="3225014"/>
              <a:ext cx="155136" cy="155136"/>
            </a:xfrm>
            <a:prstGeom prst="rect">
              <a:avLst/>
            </a:prstGeom>
          </p:spPr>
        </p:pic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533" y="3053174"/>
              <a:ext cx="155136" cy="155136"/>
            </a:xfrm>
            <a:prstGeom prst="rect">
              <a:avLst/>
            </a:prstGeom>
          </p:spPr>
        </p:pic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345" y="2777292"/>
              <a:ext cx="155136" cy="155136"/>
            </a:xfrm>
            <a:prstGeom prst="rect">
              <a:avLst/>
            </a:prstGeom>
          </p:spPr>
        </p:pic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511" y="3372333"/>
              <a:ext cx="155136" cy="155136"/>
            </a:xfrm>
            <a:prstGeom prst="rect">
              <a:avLst/>
            </a:prstGeom>
          </p:spPr>
        </p:pic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968" y="3443808"/>
              <a:ext cx="155136" cy="155136"/>
            </a:xfrm>
            <a:prstGeom prst="rect">
              <a:avLst/>
            </a:prstGeom>
          </p:spPr>
        </p:pic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375" y="3654863"/>
              <a:ext cx="155136" cy="155136"/>
            </a:xfrm>
            <a:prstGeom prst="rect">
              <a:avLst/>
            </a:prstGeom>
          </p:spPr>
        </p:pic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764" y="3554498"/>
              <a:ext cx="155136" cy="155136"/>
            </a:xfrm>
            <a:prstGeom prst="rect">
              <a:avLst/>
            </a:prstGeom>
          </p:spPr>
        </p:pic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71" y="3765553"/>
              <a:ext cx="155136" cy="155136"/>
            </a:xfrm>
            <a:prstGeom prst="rect">
              <a:avLst/>
            </a:prstGeom>
          </p:spPr>
        </p:pic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626" y="3555578"/>
              <a:ext cx="155136" cy="155136"/>
            </a:xfrm>
            <a:prstGeom prst="rect">
              <a:avLst/>
            </a:prstGeom>
          </p:spPr>
        </p:pic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033" y="3766633"/>
              <a:ext cx="155136" cy="155136"/>
            </a:xfrm>
            <a:prstGeom prst="rect">
              <a:avLst/>
            </a:prstGeom>
          </p:spPr>
        </p:pic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965" y="3594793"/>
              <a:ext cx="155136" cy="155136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77" y="3318911"/>
              <a:ext cx="155136" cy="155136"/>
            </a:xfrm>
            <a:prstGeom prst="rect">
              <a:avLst/>
            </a:prstGeom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011" y="3032278"/>
              <a:ext cx="155136" cy="155136"/>
            </a:xfrm>
            <a:prstGeom prst="rect">
              <a:avLst/>
            </a:prstGeom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68" y="3103753"/>
              <a:ext cx="155136" cy="155136"/>
            </a:xfrm>
            <a:prstGeom prst="rect">
              <a:avLst/>
            </a:prstGeom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875" y="3314808"/>
              <a:ext cx="155136" cy="155136"/>
            </a:xfrm>
            <a:prstGeom prst="rect">
              <a:avLst/>
            </a:prstGeom>
          </p:spPr>
        </p:pic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264" y="3214443"/>
              <a:ext cx="155136" cy="155136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71" y="3425498"/>
              <a:ext cx="155136" cy="155136"/>
            </a:xfrm>
            <a:prstGeom prst="rect">
              <a:avLst/>
            </a:prstGeom>
          </p:spPr>
        </p:pic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199" y="3479242"/>
              <a:ext cx="155136" cy="155136"/>
            </a:xfrm>
            <a:prstGeom prst="rect">
              <a:avLst/>
            </a:prstGeom>
          </p:spPr>
        </p:pic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656" y="3550717"/>
              <a:ext cx="155136" cy="155136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063" y="3761772"/>
              <a:ext cx="155136" cy="155136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88" y="3378877"/>
              <a:ext cx="155136" cy="155136"/>
            </a:xfrm>
            <a:prstGeom prst="rect">
              <a:avLst/>
            </a:prstGeom>
          </p:spPr>
        </p:pic>
        <p:pic>
          <p:nvPicPr>
            <p:cNvPr id="197" name="Picture 19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995" y="3589932"/>
              <a:ext cx="155136" cy="155136"/>
            </a:xfrm>
            <a:prstGeom prst="rect">
              <a:avLst/>
            </a:prstGeom>
          </p:spPr>
        </p:pic>
        <p:pic>
          <p:nvPicPr>
            <p:cNvPr id="198" name="Picture 19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081" y="3935544"/>
              <a:ext cx="155136" cy="155136"/>
            </a:xfrm>
            <a:prstGeom prst="rect">
              <a:avLst/>
            </a:prstGeom>
          </p:spPr>
        </p:pic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488" y="4146599"/>
              <a:ext cx="155136" cy="155136"/>
            </a:xfrm>
            <a:prstGeom prst="rect">
              <a:avLst/>
            </a:prstGeom>
          </p:spPr>
        </p:pic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648" y="3754303"/>
              <a:ext cx="155136" cy="155136"/>
            </a:xfrm>
            <a:prstGeom prst="rect">
              <a:avLst/>
            </a:prstGeom>
          </p:spPr>
        </p:pic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105" y="3825778"/>
              <a:ext cx="155136" cy="155136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9580" y="3955867"/>
              <a:ext cx="155136" cy="155136"/>
            </a:xfrm>
            <a:prstGeom prst="rect">
              <a:avLst/>
            </a:prstGeom>
          </p:spPr>
        </p:pic>
      </p:grpSp>
      <p:sp>
        <p:nvSpPr>
          <p:cNvPr id="203" name="TextBox 202"/>
          <p:cNvSpPr txBox="1"/>
          <p:nvPr/>
        </p:nvSpPr>
        <p:spPr>
          <a:xfrm>
            <a:off x="9523039" y="2777292"/>
            <a:ext cx="2295821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rgbClr val="FF0000"/>
                </a:solidFill>
              </a:rPr>
              <a:t>Quiz</a:t>
            </a:r>
            <a:r>
              <a:rPr lang="en-MY" dirty="0" smtClean="0">
                <a:solidFill>
                  <a:schemeClr val="bg1"/>
                </a:solidFill>
              </a:rPr>
              <a:t>: Does the student </a:t>
            </a:r>
          </a:p>
          <a:p>
            <a:r>
              <a:rPr lang="en-MY" dirty="0" smtClean="0">
                <a:solidFill>
                  <a:schemeClr val="bg1"/>
                </a:solidFill>
              </a:rPr>
              <a:t>get Accepted?</a:t>
            </a:r>
          </a:p>
          <a:p>
            <a:endParaRPr lang="en-MY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MY" dirty="0" smtClean="0">
                <a:solidFill>
                  <a:schemeClr val="bg1"/>
                </a:solidFill>
              </a:rPr>
              <a:t>Yes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MY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MY" dirty="0" smtClean="0">
                <a:solidFill>
                  <a:schemeClr val="bg1"/>
                </a:solidFill>
              </a:rPr>
              <a:t>No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43" y="3777824"/>
            <a:ext cx="369013" cy="369013"/>
          </a:xfrm>
          <a:prstGeom prst="rect">
            <a:avLst/>
          </a:prstGeom>
        </p:spPr>
      </p:pic>
      <p:cxnSp>
        <p:nvCxnSpPr>
          <p:cNvPr id="208" name="Straight Connector 207"/>
          <p:cNvCxnSpPr/>
          <p:nvPr/>
        </p:nvCxnSpPr>
        <p:spPr>
          <a:xfrm>
            <a:off x="3444151" y="1128785"/>
            <a:ext cx="3652062" cy="45207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76" y="2971041"/>
            <a:ext cx="302575" cy="382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cxnSp>
        <p:nvCxnSpPr>
          <p:cNvPr id="212" name="Straight Connector 211"/>
          <p:cNvCxnSpPr>
            <a:stCxn id="39" idx="0"/>
          </p:cNvCxnSpPr>
          <p:nvPr/>
        </p:nvCxnSpPr>
        <p:spPr>
          <a:xfrm flipV="1">
            <a:off x="5689404" y="3134952"/>
            <a:ext cx="0" cy="239359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stCxn id="211" idx="1"/>
          </p:cNvCxnSpPr>
          <p:nvPr/>
        </p:nvCxnSpPr>
        <p:spPr>
          <a:xfrm flipH="1">
            <a:off x="1973882" y="3162120"/>
            <a:ext cx="3580594" cy="332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Rectangle 215"/>
          <p:cNvSpPr/>
          <p:nvPr/>
        </p:nvSpPr>
        <p:spPr>
          <a:xfrm>
            <a:off x="9572569" y="3599902"/>
            <a:ext cx="1352641" cy="461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4359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animBg="1"/>
      <p:bldP spid="2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2584"/>
            <a:ext cx="9905998" cy="1478570"/>
          </a:xfrm>
        </p:spPr>
        <p:txBody>
          <a:bodyPr/>
          <a:lstStyle/>
          <a:p>
            <a:pPr algn="ctr"/>
            <a:r>
              <a:rPr lang="en-MY" dirty="0" smtClean="0">
                <a:solidFill>
                  <a:schemeClr val="bg1"/>
                </a:solidFill>
              </a:rPr>
              <a:t>LOGISTIC REGRESSION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136" y="2075041"/>
            <a:ext cx="534709" cy="61197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9414330" y="1569316"/>
            <a:ext cx="2258725" cy="923330"/>
            <a:chOff x="8652943" y="4764024"/>
            <a:chExt cx="2258725" cy="92333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2" name="TextBox 11"/>
            <p:cNvSpPr txBox="1"/>
            <p:nvPr/>
          </p:nvSpPr>
          <p:spPr>
            <a:xfrm>
              <a:off x="8652943" y="4764024"/>
              <a:ext cx="1557799" cy="92333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MY" dirty="0" smtClean="0">
                  <a:solidFill>
                    <a:schemeClr val="bg1"/>
                  </a:solidFill>
                </a:rPr>
                <a:t>Student 3</a:t>
              </a:r>
            </a:p>
            <a:p>
              <a:r>
                <a:rPr lang="en-MY" dirty="0" smtClean="0">
                  <a:solidFill>
                    <a:schemeClr val="bg1"/>
                  </a:solidFill>
                </a:rPr>
                <a:t>Test : 7/10</a:t>
              </a:r>
            </a:p>
            <a:p>
              <a:r>
                <a:rPr lang="en-MY" dirty="0" smtClean="0">
                  <a:solidFill>
                    <a:schemeClr val="bg1"/>
                  </a:solidFill>
                </a:rPr>
                <a:t>Grades : 6/10</a:t>
              </a:r>
              <a:endParaRPr lang="en-MY" dirty="0">
                <a:solidFill>
                  <a:schemeClr val="bg1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1953" y="4895198"/>
              <a:ext cx="489715" cy="618518"/>
            </a:xfrm>
            <a:prstGeom prst="rect">
              <a:avLst/>
            </a:prstGeom>
            <a:grpFill/>
          </p:spPr>
        </p:pic>
      </p:grpSp>
      <p:cxnSp>
        <p:nvCxnSpPr>
          <p:cNvPr id="19" name="Straight Arrow Connector 18"/>
          <p:cNvCxnSpPr/>
          <p:nvPr/>
        </p:nvCxnSpPr>
        <p:spPr>
          <a:xfrm>
            <a:off x="1993392" y="5486400"/>
            <a:ext cx="720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993392" y="1252728"/>
            <a:ext cx="0" cy="424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02536" y="5120640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3392" y="4727448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002536" y="4352544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93392" y="3959352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02536" y="3582785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3392" y="3189593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002536" y="2814689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993392" y="2421497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011680" y="2037449"/>
            <a:ext cx="69585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02536" y="1644257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04872" y="5504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</a:t>
            </a:r>
            <a:endParaRPr lang="en-MY" dirty="0"/>
          </a:p>
        </p:txBody>
      </p:sp>
      <p:sp>
        <p:nvSpPr>
          <p:cNvPr id="34" name="TextBox 33"/>
          <p:cNvSpPr txBox="1"/>
          <p:nvPr/>
        </p:nvSpPr>
        <p:spPr>
          <a:xfrm>
            <a:off x="2944368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2</a:t>
            </a:r>
            <a:endParaRPr lang="en-MY" dirty="0"/>
          </a:p>
        </p:txBody>
      </p:sp>
      <p:sp>
        <p:nvSpPr>
          <p:cNvPr id="35" name="TextBox 34"/>
          <p:cNvSpPr txBox="1"/>
          <p:nvPr/>
        </p:nvSpPr>
        <p:spPr>
          <a:xfrm>
            <a:off x="3483864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3</a:t>
            </a:r>
            <a:endParaRPr lang="en-MY" dirty="0"/>
          </a:p>
        </p:txBody>
      </p:sp>
      <p:sp>
        <p:nvSpPr>
          <p:cNvPr id="36" name="TextBox 35"/>
          <p:cNvSpPr txBox="1"/>
          <p:nvPr/>
        </p:nvSpPr>
        <p:spPr>
          <a:xfrm>
            <a:off x="3996336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4</a:t>
            </a:r>
            <a:endParaRPr lang="en-MY" dirty="0"/>
          </a:p>
        </p:txBody>
      </p:sp>
      <p:sp>
        <p:nvSpPr>
          <p:cNvPr id="37" name="TextBox 36"/>
          <p:cNvSpPr txBox="1"/>
          <p:nvPr/>
        </p:nvSpPr>
        <p:spPr>
          <a:xfrm>
            <a:off x="4508808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5</a:t>
            </a:r>
            <a:endParaRPr lang="en-MY" dirty="0"/>
          </a:p>
        </p:txBody>
      </p:sp>
      <p:sp>
        <p:nvSpPr>
          <p:cNvPr id="38" name="TextBox 37"/>
          <p:cNvSpPr txBox="1"/>
          <p:nvPr/>
        </p:nvSpPr>
        <p:spPr>
          <a:xfrm>
            <a:off x="5021280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6</a:t>
            </a:r>
            <a:endParaRPr lang="en-MY" dirty="0"/>
          </a:p>
        </p:txBody>
      </p:sp>
      <p:sp>
        <p:nvSpPr>
          <p:cNvPr id="39" name="TextBox 38"/>
          <p:cNvSpPr txBox="1"/>
          <p:nvPr/>
        </p:nvSpPr>
        <p:spPr>
          <a:xfrm>
            <a:off x="5533752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7</a:t>
            </a:r>
            <a:endParaRPr lang="en-MY" dirty="0"/>
          </a:p>
        </p:txBody>
      </p:sp>
      <p:sp>
        <p:nvSpPr>
          <p:cNvPr id="40" name="TextBox 39"/>
          <p:cNvSpPr txBox="1"/>
          <p:nvPr/>
        </p:nvSpPr>
        <p:spPr>
          <a:xfrm>
            <a:off x="6046224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8</a:t>
            </a:r>
            <a:endParaRPr lang="en-MY" dirty="0"/>
          </a:p>
        </p:txBody>
      </p:sp>
      <p:sp>
        <p:nvSpPr>
          <p:cNvPr id="41" name="TextBox 40"/>
          <p:cNvSpPr txBox="1"/>
          <p:nvPr/>
        </p:nvSpPr>
        <p:spPr>
          <a:xfrm>
            <a:off x="7127664" y="553212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10</a:t>
            </a:r>
            <a:endParaRPr lang="en-MY" dirty="0"/>
          </a:p>
        </p:txBody>
      </p:sp>
      <p:sp>
        <p:nvSpPr>
          <p:cNvPr id="42" name="TextBox 41"/>
          <p:cNvSpPr txBox="1"/>
          <p:nvPr/>
        </p:nvSpPr>
        <p:spPr>
          <a:xfrm>
            <a:off x="6558696" y="55432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9</a:t>
            </a:r>
            <a:endParaRPr lang="en-MY" dirty="0"/>
          </a:p>
        </p:txBody>
      </p:sp>
      <p:sp>
        <p:nvSpPr>
          <p:cNvPr id="43" name="TextBox 42"/>
          <p:cNvSpPr txBox="1"/>
          <p:nvPr/>
        </p:nvSpPr>
        <p:spPr>
          <a:xfrm>
            <a:off x="1663800" y="49268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</a:t>
            </a:r>
            <a:endParaRPr lang="en-MY" dirty="0"/>
          </a:p>
        </p:txBody>
      </p:sp>
      <p:sp>
        <p:nvSpPr>
          <p:cNvPr id="44" name="TextBox 43"/>
          <p:cNvSpPr txBox="1"/>
          <p:nvPr/>
        </p:nvSpPr>
        <p:spPr>
          <a:xfrm>
            <a:off x="1655269" y="45427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2</a:t>
            </a:r>
            <a:endParaRPr lang="en-MY" dirty="0"/>
          </a:p>
        </p:txBody>
      </p:sp>
      <p:sp>
        <p:nvSpPr>
          <p:cNvPr id="45" name="TextBox 44"/>
          <p:cNvSpPr txBox="1"/>
          <p:nvPr/>
        </p:nvSpPr>
        <p:spPr>
          <a:xfrm>
            <a:off x="1662577" y="41734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3</a:t>
            </a:r>
            <a:endParaRPr lang="en-MY" dirty="0"/>
          </a:p>
        </p:txBody>
      </p:sp>
      <p:sp>
        <p:nvSpPr>
          <p:cNvPr id="46" name="TextBox 45"/>
          <p:cNvSpPr txBox="1"/>
          <p:nvPr/>
        </p:nvSpPr>
        <p:spPr>
          <a:xfrm>
            <a:off x="1655473" y="37746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4</a:t>
            </a:r>
            <a:endParaRPr lang="en-MY" dirty="0"/>
          </a:p>
        </p:txBody>
      </p:sp>
      <p:sp>
        <p:nvSpPr>
          <p:cNvPr id="47" name="TextBox 46"/>
          <p:cNvSpPr txBox="1"/>
          <p:nvPr/>
        </p:nvSpPr>
        <p:spPr>
          <a:xfrm>
            <a:off x="1672945" y="339063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5</a:t>
            </a:r>
            <a:endParaRPr lang="en-MY" dirty="0"/>
          </a:p>
        </p:txBody>
      </p:sp>
      <p:sp>
        <p:nvSpPr>
          <p:cNvPr id="48" name="TextBox 47"/>
          <p:cNvSpPr txBox="1"/>
          <p:nvPr/>
        </p:nvSpPr>
        <p:spPr>
          <a:xfrm>
            <a:off x="1655269" y="30048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6</a:t>
            </a:r>
            <a:endParaRPr lang="en-MY" dirty="0"/>
          </a:p>
        </p:txBody>
      </p:sp>
      <p:sp>
        <p:nvSpPr>
          <p:cNvPr id="49" name="TextBox 48"/>
          <p:cNvSpPr txBox="1"/>
          <p:nvPr/>
        </p:nvSpPr>
        <p:spPr>
          <a:xfrm>
            <a:off x="1647146" y="26575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7</a:t>
            </a:r>
            <a:endParaRPr lang="en-MY" dirty="0"/>
          </a:p>
        </p:txBody>
      </p:sp>
      <p:sp>
        <p:nvSpPr>
          <p:cNvPr id="50" name="TextBox 49"/>
          <p:cNvSpPr txBox="1"/>
          <p:nvPr/>
        </p:nvSpPr>
        <p:spPr>
          <a:xfrm>
            <a:off x="1639430" y="22275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8</a:t>
            </a:r>
            <a:endParaRPr lang="en-MY" dirty="0"/>
          </a:p>
        </p:txBody>
      </p:sp>
      <p:sp>
        <p:nvSpPr>
          <p:cNvPr id="51" name="TextBox 50"/>
          <p:cNvSpPr txBox="1"/>
          <p:nvPr/>
        </p:nvSpPr>
        <p:spPr>
          <a:xfrm>
            <a:off x="1647146" y="184998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9</a:t>
            </a:r>
            <a:endParaRPr lang="en-MY" dirty="0"/>
          </a:p>
        </p:txBody>
      </p:sp>
      <p:sp>
        <p:nvSpPr>
          <p:cNvPr id="52" name="TextBox 51"/>
          <p:cNvSpPr txBox="1"/>
          <p:nvPr/>
        </p:nvSpPr>
        <p:spPr>
          <a:xfrm>
            <a:off x="1534123" y="145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10</a:t>
            </a:r>
            <a:endParaRPr lang="en-MY" dirty="0"/>
          </a:p>
        </p:txBody>
      </p:sp>
      <p:cxnSp>
        <p:nvCxnSpPr>
          <p:cNvPr id="54" name="Straight Connector 53"/>
          <p:cNvCxnSpPr>
            <a:stCxn id="35" idx="0"/>
          </p:cNvCxnSpPr>
          <p:nvPr/>
        </p:nvCxnSpPr>
        <p:spPr>
          <a:xfrm flipV="1">
            <a:off x="3639516" y="3968497"/>
            <a:ext cx="0" cy="155090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46" idx="3"/>
          </p:cNvCxnSpPr>
          <p:nvPr/>
        </p:nvCxnSpPr>
        <p:spPr>
          <a:xfrm flipH="1">
            <a:off x="1966777" y="3959352"/>
            <a:ext cx="167273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714348" y="2412230"/>
            <a:ext cx="0" cy="307417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966778" y="2412230"/>
            <a:ext cx="474757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332584" y="5967412"/>
            <a:ext cx="58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Test </a:t>
            </a:r>
            <a:endParaRPr lang="en-MY" dirty="0"/>
          </a:p>
        </p:txBody>
      </p:sp>
      <p:sp>
        <p:nvSpPr>
          <p:cNvPr id="84" name="TextBox 83"/>
          <p:cNvSpPr txBox="1"/>
          <p:nvPr/>
        </p:nvSpPr>
        <p:spPr>
          <a:xfrm>
            <a:off x="1053745" y="2554543"/>
            <a:ext cx="461665" cy="8547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MY" dirty="0" smtClean="0"/>
              <a:t>Grades </a:t>
            </a:r>
            <a:endParaRPr lang="en-MY" dirty="0"/>
          </a:p>
        </p:txBody>
      </p:sp>
      <p:grpSp>
        <p:nvGrpSpPr>
          <p:cNvPr id="205" name="Group 204"/>
          <p:cNvGrpSpPr/>
          <p:nvPr/>
        </p:nvGrpSpPr>
        <p:grpSpPr>
          <a:xfrm>
            <a:off x="3003459" y="1638435"/>
            <a:ext cx="4444839" cy="3412673"/>
            <a:chOff x="3041830" y="1657311"/>
            <a:chExt cx="4444839" cy="3412673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720" y="1657311"/>
              <a:ext cx="155136" cy="155136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372" y="2095575"/>
              <a:ext cx="172308" cy="172308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60" y="2256576"/>
              <a:ext cx="172308" cy="172308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385" y="2894522"/>
              <a:ext cx="172308" cy="172308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464" y="2564631"/>
              <a:ext cx="172308" cy="172308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426" y="2680882"/>
              <a:ext cx="172308" cy="172308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514" y="2841883"/>
              <a:ext cx="172308" cy="172308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687" y="3315977"/>
              <a:ext cx="172308" cy="172308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385" y="3157577"/>
              <a:ext cx="172308" cy="172308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194" y="2880932"/>
              <a:ext cx="172308" cy="172308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282" y="3041933"/>
              <a:ext cx="172308" cy="172308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3286" y="3349988"/>
              <a:ext cx="172308" cy="172308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248" y="3466239"/>
              <a:ext cx="172308" cy="172308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336" y="3627240"/>
              <a:ext cx="172308" cy="172308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946" y="3919839"/>
              <a:ext cx="172308" cy="172308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482" y="2837378"/>
              <a:ext cx="172308" cy="172308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022" y="3035549"/>
              <a:ext cx="172308" cy="172308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802" y="3132047"/>
              <a:ext cx="172308" cy="172308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425" y="3440022"/>
              <a:ext cx="172308" cy="172308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513" y="3439361"/>
              <a:ext cx="172308" cy="17230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3763236"/>
              <a:ext cx="172308" cy="172308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162" y="4122095"/>
              <a:ext cx="172308" cy="17230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830" y="4156710"/>
              <a:ext cx="172308" cy="172308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805" y="3759465"/>
              <a:ext cx="172308" cy="172308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922" y="4056557"/>
              <a:ext cx="172308" cy="172308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245" y="4492791"/>
              <a:ext cx="172308" cy="172308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627" y="4544822"/>
              <a:ext cx="172308" cy="17230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715" y="4705823"/>
              <a:ext cx="172308" cy="172308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861" y="3915961"/>
              <a:ext cx="172308" cy="172308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181" y="4210630"/>
              <a:ext cx="172308" cy="172308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04" y="4518605"/>
              <a:ext cx="172308" cy="172308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69" y="4897676"/>
              <a:ext cx="172308" cy="172308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747" y="3686615"/>
              <a:ext cx="172308" cy="172308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972" y="4186274"/>
              <a:ext cx="172308" cy="17230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060" y="4347275"/>
              <a:ext cx="172308" cy="172308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526" y="3852082"/>
              <a:ext cx="172308" cy="172308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149" y="4160057"/>
              <a:ext cx="172308" cy="172308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514" y="4539128"/>
              <a:ext cx="172308" cy="172308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092" y="1946057"/>
              <a:ext cx="172308" cy="172308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885" y="1896269"/>
              <a:ext cx="172308" cy="17230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146" y="2531364"/>
              <a:ext cx="172308" cy="172308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844" y="2372964"/>
              <a:ext cx="172308" cy="172308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2096319"/>
              <a:ext cx="172308" cy="172308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941" y="2052765"/>
              <a:ext cx="172308" cy="172308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81" y="2250936"/>
              <a:ext cx="172308" cy="172308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61" y="2347434"/>
              <a:ext cx="172308" cy="172308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4" y="2655409"/>
              <a:ext cx="172308" cy="172308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19" y="3205591"/>
              <a:ext cx="172308" cy="172308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21" y="3627046"/>
              <a:ext cx="172308" cy="172308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216" y="3148447"/>
              <a:ext cx="172308" cy="172308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4756" y="3346618"/>
              <a:ext cx="172308" cy="172308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704" y="3607841"/>
              <a:ext cx="172308" cy="172308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127" y="1868366"/>
              <a:ext cx="155136" cy="155136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84" y="1939841"/>
              <a:ext cx="155136" cy="155136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991" y="2150896"/>
              <a:ext cx="155136" cy="155136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516" y="1768001"/>
              <a:ext cx="155136" cy="155136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923" y="1979056"/>
              <a:ext cx="155136" cy="155136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380" y="2050531"/>
              <a:ext cx="155136" cy="155136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787" y="2261586"/>
              <a:ext cx="155136" cy="155136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223" y="2344598"/>
              <a:ext cx="155136" cy="155136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630" y="2555653"/>
              <a:ext cx="155136" cy="155136"/>
            </a:xfrm>
            <a:prstGeom prst="rect">
              <a:avLst/>
            </a:prstGeom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087" y="2627128"/>
              <a:ext cx="155136" cy="155136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494" y="2838183"/>
              <a:ext cx="155136" cy="155136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019" y="2455288"/>
              <a:ext cx="155136" cy="155136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426" y="2666343"/>
              <a:ext cx="155136" cy="155136"/>
            </a:xfrm>
            <a:prstGeom prst="rect">
              <a:avLst/>
            </a:prstGeom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83" y="2737818"/>
              <a:ext cx="155136" cy="155136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290" y="2948873"/>
              <a:ext cx="155136" cy="155136"/>
            </a:xfrm>
            <a:prstGeom prst="rect">
              <a:avLst/>
            </a:prstGeom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374" y="2107931"/>
              <a:ext cx="155136" cy="155136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31" y="2179406"/>
              <a:ext cx="155136" cy="155136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238" y="2390461"/>
              <a:ext cx="155136" cy="155136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627" y="2290096"/>
              <a:ext cx="155136" cy="155136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785" y="1980136"/>
              <a:ext cx="155136" cy="155136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174" y="1879771"/>
              <a:ext cx="155136" cy="155136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541" y="2382711"/>
              <a:ext cx="155136" cy="155136"/>
            </a:xfrm>
            <a:prstGeom prst="rect">
              <a:avLst/>
            </a:prstGeom>
          </p:spPr>
        </p:pic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3745" y="2520338"/>
              <a:ext cx="155136" cy="155136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288" y="2667423"/>
              <a:ext cx="155136" cy="155136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745" y="2738898"/>
              <a:ext cx="155136" cy="155136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152" y="2949953"/>
              <a:ext cx="155136" cy="155136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084" y="2778113"/>
              <a:ext cx="155136" cy="155136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032" y="2219701"/>
              <a:ext cx="155136" cy="155136"/>
            </a:xfrm>
            <a:prstGeom prst="rect">
              <a:avLst/>
            </a:prstGeom>
          </p:spPr>
        </p:pic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489" y="2291176"/>
              <a:ext cx="155136" cy="155136"/>
            </a:xfrm>
            <a:prstGeom prst="rect">
              <a:avLst/>
            </a:prstGeom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896" y="2502231"/>
              <a:ext cx="155136" cy="155136"/>
            </a:xfrm>
            <a:prstGeom prst="rect">
              <a:avLst/>
            </a:prstGeom>
          </p:spPr>
        </p:pic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285" y="2401866"/>
              <a:ext cx="155136" cy="155136"/>
            </a:xfrm>
            <a:prstGeom prst="rect">
              <a:avLst/>
            </a:prstGeom>
          </p:spPr>
        </p:pic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079" y="2830714"/>
              <a:ext cx="155136" cy="155136"/>
            </a:xfrm>
            <a:prstGeom prst="rect">
              <a:avLst/>
            </a:prstGeom>
          </p:spPr>
        </p:pic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536" y="2902189"/>
              <a:ext cx="155136" cy="155136"/>
            </a:xfrm>
            <a:prstGeom prst="rect">
              <a:avLst/>
            </a:prstGeom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943" y="3113244"/>
              <a:ext cx="155136" cy="155136"/>
            </a:xfrm>
            <a:prstGeom prst="rect">
              <a:avLst/>
            </a:prstGeom>
          </p:spPr>
        </p:pic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332" y="3012879"/>
              <a:ext cx="155136" cy="155136"/>
            </a:xfrm>
            <a:prstGeom prst="rect">
              <a:avLst/>
            </a:prstGeom>
          </p:spPr>
        </p:pic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739" y="3223934"/>
              <a:ext cx="155136" cy="155136"/>
            </a:xfrm>
            <a:prstGeom prst="rect">
              <a:avLst/>
            </a:prstGeom>
          </p:spPr>
        </p:pic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194" y="3013959"/>
              <a:ext cx="155136" cy="155136"/>
            </a:xfrm>
            <a:prstGeom prst="rect">
              <a:avLst/>
            </a:prstGeom>
          </p:spPr>
        </p:pic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01" y="3225014"/>
              <a:ext cx="155136" cy="155136"/>
            </a:xfrm>
            <a:prstGeom prst="rect">
              <a:avLst/>
            </a:prstGeom>
          </p:spPr>
        </p:pic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533" y="3053174"/>
              <a:ext cx="155136" cy="155136"/>
            </a:xfrm>
            <a:prstGeom prst="rect">
              <a:avLst/>
            </a:prstGeom>
          </p:spPr>
        </p:pic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345" y="2777292"/>
              <a:ext cx="155136" cy="155136"/>
            </a:xfrm>
            <a:prstGeom prst="rect">
              <a:avLst/>
            </a:prstGeom>
          </p:spPr>
        </p:pic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511" y="3372333"/>
              <a:ext cx="155136" cy="155136"/>
            </a:xfrm>
            <a:prstGeom prst="rect">
              <a:avLst/>
            </a:prstGeom>
          </p:spPr>
        </p:pic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968" y="3443808"/>
              <a:ext cx="155136" cy="155136"/>
            </a:xfrm>
            <a:prstGeom prst="rect">
              <a:avLst/>
            </a:prstGeom>
          </p:spPr>
        </p:pic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375" y="3654863"/>
              <a:ext cx="155136" cy="155136"/>
            </a:xfrm>
            <a:prstGeom prst="rect">
              <a:avLst/>
            </a:prstGeom>
          </p:spPr>
        </p:pic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764" y="3554498"/>
              <a:ext cx="155136" cy="155136"/>
            </a:xfrm>
            <a:prstGeom prst="rect">
              <a:avLst/>
            </a:prstGeom>
          </p:spPr>
        </p:pic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71" y="3765553"/>
              <a:ext cx="155136" cy="155136"/>
            </a:xfrm>
            <a:prstGeom prst="rect">
              <a:avLst/>
            </a:prstGeom>
          </p:spPr>
        </p:pic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626" y="3555578"/>
              <a:ext cx="155136" cy="155136"/>
            </a:xfrm>
            <a:prstGeom prst="rect">
              <a:avLst/>
            </a:prstGeom>
          </p:spPr>
        </p:pic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033" y="3766633"/>
              <a:ext cx="155136" cy="155136"/>
            </a:xfrm>
            <a:prstGeom prst="rect">
              <a:avLst/>
            </a:prstGeom>
          </p:spPr>
        </p:pic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965" y="3594793"/>
              <a:ext cx="155136" cy="155136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77" y="3318911"/>
              <a:ext cx="155136" cy="155136"/>
            </a:xfrm>
            <a:prstGeom prst="rect">
              <a:avLst/>
            </a:prstGeom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011" y="3032278"/>
              <a:ext cx="155136" cy="155136"/>
            </a:xfrm>
            <a:prstGeom prst="rect">
              <a:avLst/>
            </a:prstGeom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68" y="3103753"/>
              <a:ext cx="155136" cy="155136"/>
            </a:xfrm>
            <a:prstGeom prst="rect">
              <a:avLst/>
            </a:prstGeom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875" y="3314808"/>
              <a:ext cx="155136" cy="155136"/>
            </a:xfrm>
            <a:prstGeom prst="rect">
              <a:avLst/>
            </a:prstGeom>
          </p:spPr>
        </p:pic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264" y="3214443"/>
              <a:ext cx="155136" cy="155136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71" y="3425498"/>
              <a:ext cx="155136" cy="155136"/>
            </a:xfrm>
            <a:prstGeom prst="rect">
              <a:avLst/>
            </a:prstGeom>
          </p:spPr>
        </p:pic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199" y="3479242"/>
              <a:ext cx="155136" cy="155136"/>
            </a:xfrm>
            <a:prstGeom prst="rect">
              <a:avLst/>
            </a:prstGeom>
          </p:spPr>
        </p:pic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656" y="3550717"/>
              <a:ext cx="155136" cy="155136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063" y="3761772"/>
              <a:ext cx="155136" cy="155136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88" y="3378877"/>
              <a:ext cx="155136" cy="155136"/>
            </a:xfrm>
            <a:prstGeom prst="rect">
              <a:avLst/>
            </a:prstGeom>
          </p:spPr>
        </p:pic>
        <p:pic>
          <p:nvPicPr>
            <p:cNvPr id="197" name="Picture 19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995" y="3589932"/>
              <a:ext cx="155136" cy="155136"/>
            </a:xfrm>
            <a:prstGeom prst="rect">
              <a:avLst/>
            </a:prstGeom>
          </p:spPr>
        </p:pic>
        <p:pic>
          <p:nvPicPr>
            <p:cNvPr id="198" name="Picture 19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081" y="3935544"/>
              <a:ext cx="155136" cy="155136"/>
            </a:xfrm>
            <a:prstGeom prst="rect">
              <a:avLst/>
            </a:prstGeom>
          </p:spPr>
        </p:pic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488" y="4146599"/>
              <a:ext cx="155136" cy="155136"/>
            </a:xfrm>
            <a:prstGeom prst="rect">
              <a:avLst/>
            </a:prstGeom>
          </p:spPr>
        </p:pic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648" y="3754303"/>
              <a:ext cx="155136" cy="155136"/>
            </a:xfrm>
            <a:prstGeom prst="rect">
              <a:avLst/>
            </a:prstGeom>
          </p:spPr>
        </p:pic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105" y="3825778"/>
              <a:ext cx="155136" cy="155136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9580" y="3955867"/>
              <a:ext cx="155136" cy="155136"/>
            </a:xfrm>
            <a:prstGeom prst="rect">
              <a:avLst/>
            </a:prstGeom>
          </p:spPr>
        </p:pic>
      </p:grpSp>
      <p:sp>
        <p:nvSpPr>
          <p:cNvPr id="203" name="TextBox 202"/>
          <p:cNvSpPr txBox="1"/>
          <p:nvPr/>
        </p:nvSpPr>
        <p:spPr>
          <a:xfrm>
            <a:off x="9523039" y="2777292"/>
            <a:ext cx="2295821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rgbClr val="FF0000"/>
                </a:solidFill>
              </a:rPr>
              <a:t>Quiz</a:t>
            </a:r>
            <a:r>
              <a:rPr lang="en-MY" dirty="0" smtClean="0">
                <a:solidFill>
                  <a:schemeClr val="bg1"/>
                </a:solidFill>
              </a:rPr>
              <a:t>: Does the student </a:t>
            </a:r>
          </a:p>
          <a:p>
            <a:r>
              <a:rPr lang="en-MY" dirty="0" smtClean="0">
                <a:solidFill>
                  <a:schemeClr val="bg1"/>
                </a:solidFill>
              </a:rPr>
              <a:t>get Accepted?</a:t>
            </a:r>
          </a:p>
          <a:p>
            <a:endParaRPr lang="en-MY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MY" dirty="0" smtClean="0">
                <a:solidFill>
                  <a:schemeClr val="bg1"/>
                </a:solidFill>
              </a:rPr>
              <a:t>Yes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MY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MY" dirty="0" smtClean="0">
                <a:solidFill>
                  <a:schemeClr val="bg1"/>
                </a:solidFill>
              </a:rPr>
              <a:t>No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206" name="Picture 20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643" y="3777824"/>
            <a:ext cx="369013" cy="369013"/>
          </a:xfrm>
          <a:prstGeom prst="rect">
            <a:avLst/>
          </a:prstGeom>
        </p:spPr>
      </p:pic>
      <p:cxnSp>
        <p:nvCxnSpPr>
          <p:cNvPr id="208" name="Straight Connector 207"/>
          <p:cNvCxnSpPr/>
          <p:nvPr/>
        </p:nvCxnSpPr>
        <p:spPr>
          <a:xfrm>
            <a:off x="3444151" y="1128785"/>
            <a:ext cx="3652062" cy="45207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1" name="Picture 2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76" y="2971041"/>
            <a:ext cx="302575" cy="3821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cxnSp>
        <p:nvCxnSpPr>
          <p:cNvPr id="212" name="Straight Connector 211"/>
          <p:cNvCxnSpPr>
            <a:stCxn id="39" idx="0"/>
          </p:cNvCxnSpPr>
          <p:nvPr/>
        </p:nvCxnSpPr>
        <p:spPr>
          <a:xfrm flipV="1">
            <a:off x="5689404" y="3134952"/>
            <a:ext cx="0" cy="239359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stCxn id="211" idx="1"/>
          </p:cNvCxnSpPr>
          <p:nvPr/>
        </p:nvCxnSpPr>
        <p:spPr>
          <a:xfrm flipH="1">
            <a:off x="1973882" y="3162120"/>
            <a:ext cx="3580594" cy="332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6" name="Rectangle 215"/>
          <p:cNvSpPr/>
          <p:nvPr/>
        </p:nvSpPr>
        <p:spPr>
          <a:xfrm>
            <a:off x="9572569" y="3599902"/>
            <a:ext cx="1352641" cy="4612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9335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68325" y="1874520"/>
            <a:ext cx="6455635" cy="38404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LOGISTIC REGRESSION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3" y="2782888"/>
            <a:ext cx="155136" cy="155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51" y="3806459"/>
            <a:ext cx="172308" cy="172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13" y="3322384"/>
            <a:ext cx="155136" cy="155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41" y="3217105"/>
            <a:ext cx="155136" cy="155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55" y="4574555"/>
            <a:ext cx="172308" cy="172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81" y="4199651"/>
            <a:ext cx="172308" cy="17230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368325" y="1883664"/>
            <a:ext cx="6455635" cy="38313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3768" y="2331720"/>
            <a:ext cx="1199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 smtClean="0"/>
              <a:t>Errors: 2</a:t>
            </a:r>
            <a:endParaRPr lang="en-MY" sz="2400" dirty="0"/>
          </a:p>
        </p:txBody>
      </p:sp>
      <p:sp>
        <p:nvSpPr>
          <p:cNvPr id="15" name="Oval 14"/>
          <p:cNvSpPr/>
          <p:nvPr/>
        </p:nvSpPr>
        <p:spPr>
          <a:xfrm>
            <a:off x="6659765" y="3084640"/>
            <a:ext cx="475488" cy="4754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/>
          <p:cNvSpPr/>
          <p:nvPr/>
        </p:nvSpPr>
        <p:spPr>
          <a:xfrm>
            <a:off x="4430361" y="3654869"/>
            <a:ext cx="475488" cy="4754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242" y="3028017"/>
            <a:ext cx="1018169" cy="10506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49846" y="4140628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Gradient descent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2362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68325" y="1874520"/>
            <a:ext cx="6455635" cy="38404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LOGISTIC REGRESSION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3" y="2782888"/>
            <a:ext cx="155136" cy="155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51" y="3806459"/>
            <a:ext cx="172308" cy="172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13" y="3322384"/>
            <a:ext cx="155136" cy="155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41" y="3217105"/>
            <a:ext cx="155136" cy="155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55" y="4574555"/>
            <a:ext cx="172308" cy="172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81" y="4199651"/>
            <a:ext cx="172308" cy="17230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368325" y="2331721"/>
            <a:ext cx="6455635" cy="2178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3768" y="2331720"/>
            <a:ext cx="1199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 smtClean="0"/>
              <a:t>Errors: 1</a:t>
            </a:r>
            <a:endParaRPr lang="en-MY" sz="2400" dirty="0"/>
          </a:p>
        </p:txBody>
      </p:sp>
      <p:sp>
        <p:nvSpPr>
          <p:cNvPr id="15" name="Oval 14"/>
          <p:cNvSpPr/>
          <p:nvPr/>
        </p:nvSpPr>
        <p:spPr>
          <a:xfrm>
            <a:off x="6659765" y="3084640"/>
            <a:ext cx="475488" cy="47548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242" y="3028017"/>
            <a:ext cx="1018169" cy="10506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49846" y="4140628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Gradient descent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30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368325" y="1874520"/>
            <a:ext cx="6455635" cy="384048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LOGISTIC REGRESSION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33" y="2782888"/>
            <a:ext cx="155136" cy="1551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51" y="3806459"/>
            <a:ext cx="172308" cy="172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013" y="3322384"/>
            <a:ext cx="155136" cy="1551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41" y="3217105"/>
            <a:ext cx="155136" cy="155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55" y="4574555"/>
            <a:ext cx="172308" cy="172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81" y="4199651"/>
            <a:ext cx="172308" cy="17230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358545" y="3233199"/>
            <a:ext cx="6455635" cy="746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3768" y="2331720"/>
            <a:ext cx="1199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 smtClean="0"/>
              <a:t>Errors: 0</a:t>
            </a:r>
            <a:endParaRPr lang="en-MY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242" y="3028017"/>
            <a:ext cx="1018169" cy="10506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649846" y="4140628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Gradient descent</a:t>
            </a:r>
            <a:endParaRPr lang="en-MY" dirty="0"/>
          </a:p>
        </p:txBody>
      </p:sp>
      <p:sp>
        <p:nvSpPr>
          <p:cNvPr id="16" name="TextBox 15"/>
          <p:cNvSpPr txBox="1"/>
          <p:nvPr/>
        </p:nvSpPr>
        <p:spPr>
          <a:xfrm>
            <a:off x="9698417" y="464027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Log-loss function</a:t>
            </a:r>
            <a:endParaRPr lang="en-MY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9500616" y="2574808"/>
            <a:ext cx="92932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471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2584"/>
            <a:ext cx="9905998" cy="1478570"/>
          </a:xfrm>
        </p:spPr>
        <p:txBody>
          <a:bodyPr/>
          <a:lstStyle/>
          <a:p>
            <a:pPr algn="ctr"/>
            <a:r>
              <a:rPr lang="en-MY" dirty="0"/>
              <a:t>Acceptance at a university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93392" y="5486400"/>
            <a:ext cx="720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993392" y="1252728"/>
            <a:ext cx="0" cy="424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02536" y="5120640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3392" y="4727448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002536" y="4352544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93392" y="3959352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02536" y="3582785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3392" y="3189593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002536" y="2814689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993392" y="2421497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011680" y="2037449"/>
            <a:ext cx="69585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02536" y="1644257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04872" y="5504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</a:t>
            </a:r>
            <a:endParaRPr lang="en-MY" dirty="0"/>
          </a:p>
        </p:txBody>
      </p:sp>
      <p:sp>
        <p:nvSpPr>
          <p:cNvPr id="34" name="TextBox 33"/>
          <p:cNvSpPr txBox="1"/>
          <p:nvPr/>
        </p:nvSpPr>
        <p:spPr>
          <a:xfrm>
            <a:off x="2944368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2</a:t>
            </a:r>
            <a:endParaRPr lang="en-MY" dirty="0"/>
          </a:p>
        </p:txBody>
      </p:sp>
      <p:sp>
        <p:nvSpPr>
          <p:cNvPr id="35" name="TextBox 34"/>
          <p:cNvSpPr txBox="1"/>
          <p:nvPr/>
        </p:nvSpPr>
        <p:spPr>
          <a:xfrm>
            <a:off x="3483864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3</a:t>
            </a:r>
            <a:endParaRPr lang="en-MY" dirty="0"/>
          </a:p>
        </p:txBody>
      </p:sp>
      <p:sp>
        <p:nvSpPr>
          <p:cNvPr id="36" name="TextBox 35"/>
          <p:cNvSpPr txBox="1"/>
          <p:nvPr/>
        </p:nvSpPr>
        <p:spPr>
          <a:xfrm>
            <a:off x="3996336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4</a:t>
            </a:r>
            <a:endParaRPr lang="en-MY" dirty="0"/>
          </a:p>
        </p:txBody>
      </p:sp>
      <p:sp>
        <p:nvSpPr>
          <p:cNvPr id="37" name="TextBox 36"/>
          <p:cNvSpPr txBox="1"/>
          <p:nvPr/>
        </p:nvSpPr>
        <p:spPr>
          <a:xfrm>
            <a:off x="4508808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5</a:t>
            </a:r>
            <a:endParaRPr lang="en-MY" dirty="0"/>
          </a:p>
        </p:txBody>
      </p:sp>
      <p:sp>
        <p:nvSpPr>
          <p:cNvPr id="38" name="TextBox 37"/>
          <p:cNvSpPr txBox="1"/>
          <p:nvPr/>
        </p:nvSpPr>
        <p:spPr>
          <a:xfrm>
            <a:off x="5021280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6</a:t>
            </a:r>
            <a:endParaRPr lang="en-MY" dirty="0"/>
          </a:p>
        </p:txBody>
      </p:sp>
      <p:sp>
        <p:nvSpPr>
          <p:cNvPr id="39" name="TextBox 38"/>
          <p:cNvSpPr txBox="1"/>
          <p:nvPr/>
        </p:nvSpPr>
        <p:spPr>
          <a:xfrm>
            <a:off x="5533752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7</a:t>
            </a:r>
            <a:endParaRPr lang="en-MY" dirty="0"/>
          </a:p>
        </p:txBody>
      </p:sp>
      <p:sp>
        <p:nvSpPr>
          <p:cNvPr id="40" name="TextBox 39"/>
          <p:cNvSpPr txBox="1"/>
          <p:nvPr/>
        </p:nvSpPr>
        <p:spPr>
          <a:xfrm>
            <a:off x="6046224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8</a:t>
            </a:r>
            <a:endParaRPr lang="en-MY" dirty="0"/>
          </a:p>
        </p:txBody>
      </p:sp>
      <p:sp>
        <p:nvSpPr>
          <p:cNvPr id="41" name="TextBox 40"/>
          <p:cNvSpPr txBox="1"/>
          <p:nvPr/>
        </p:nvSpPr>
        <p:spPr>
          <a:xfrm>
            <a:off x="7127664" y="553212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10</a:t>
            </a:r>
            <a:endParaRPr lang="en-MY" dirty="0"/>
          </a:p>
        </p:txBody>
      </p:sp>
      <p:sp>
        <p:nvSpPr>
          <p:cNvPr id="42" name="TextBox 41"/>
          <p:cNvSpPr txBox="1"/>
          <p:nvPr/>
        </p:nvSpPr>
        <p:spPr>
          <a:xfrm>
            <a:off x="6558696" y="55432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9</a:t>
            </a:r>
            <a:endParaRPr lang="en-MY" dirty="0"/>
          </a:p>
        </p:txBody>
      </p:sp>
      <p:sp>
        <p:nvSpPr>
          <p:cNvPr id="43" name="TextBox 42"/>
          <p:cNvSpPr txBox="1"/>
          <p:nvPr/>
        </p:nvSpPr>
        <p:spPr>
          <a:xfrm>
            <a:off x="1663800" y="49268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</a:t>
            </a:r>
            <a:endParaRPr lang="en-MY" dirty="0"/>
          </a:p>
        </p:txBody>
      </p:sp>
      <p:sp>
        <p:nvSpPr>
          <p:cNvPr id="44" name="TextBox 43"/>
          <p:cNvSpPr txBox="1"/>
          <p:nvPr/>
        </p:nvSpPr>
        <p:spPr>
          <a:xfrm>
            <a:off x="1655269" y="45427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2</a:t>
            </a:r>
            <a:endParaRPr lang="en-MY" dirty="0"/>
          </a:p>
        </p:txBody>
      </p:sp>
      <p:sp>
        <p:nvSpPr>
          <p:cNvPr id="45" name="TextBox 44"/>
          <p:cNvSpPr txBox="1"/>
          <p:nvPr/>
        </p:nvSpPr>
        <p:spPr>
          <a:xfrm>
            <a:off x="1662577" y="41734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3</a:t>
            </a:r>
            <a:endParaRPr lang="en-MY" dirty="0"/>
          </a:p>
        </p:txBody>
      </p:sp>
      <p:sp>
        <p:nvSpPr>
          <p:cNvPr id="46" name="TextBox 45"/>
          <p:cNvSpPr txBox="1"/>
          <p:nvPr/>
        </p:nvSpPr>
        <p:spPr>
          <a:xfrm>
            <a:off x="1655473" y="37746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4</a:t>
            </a:r>
            <a:endParaRPr lang="en-MY" dirty="0"/>
          </a:p>
        </p:txBody>
      </p:sp>
      <p:sp>
        <p:nvSpPr>
          <p:cNvPr id="47" name="TextBox 46"/>
          <p:cNvSpPr txBox="1"/>
          <p:nvPr/>
        </p:nvSpPr>
        <p:spPr>
          <a:xfrm>
            <a:off x="1672945" y="339063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5</a:t>
            </a:r>
            <a:endParaRPr lang="en-MY" dirty="0"/>
          </a:p>
        </p:txBody>
      </p:sp>
      <p:sp>
        <p:nvSpPr>
          <p:cNvPr id="48" name="TextBox 47"/>
          <p:cNvSpPr txBox="1"/>
          <p:nvPr/>
        </p:nvSpPr>
        <p:spPr>
          <a:xfrm>
            <a:off x="1655269" y="30048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6</a:t>
            </a:r>
            <a:endParaRPr lang="en-MY" dirty="0"/>
          </a:p>
        </p:txBody>
      </p:sp>
      <p:sp>
        <p:nvSpPr>
          <p:cNvPr id="49" name="TextBox 48"/>
          <p:cNvSpPr txBox="1"/>
          <p:nvPr/>
        </p:nvSpPr>
        <p:spPr>
          <a:xfrm>
            <a:off x="1647146" y="26575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7</a:t>
            </a:r>
            <a:endParaRPr lang="en-MY" dirty="0"/>
          </a:p>
        </p:txBody>
      </p:sp>
      <p:sp>
        <p:nvSpPr>
          <p:cNvPr id="50" name="TextBox 49"/>
          <p:cNvSpPr txBox="1"/>
          <p:nvPr/>
        </p:nvSpPr>
        <p:spPr>
          <a:xfrm>
            <a:off x="1639430" y="22275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8</a:t>
            </a:r>
            <a:endParaRPr lang="en-MY" dirty="0"/>
          </a:p>
        </p:txBody>
      </p:sp>
      <p:sp>
        <p:nvSpPr>
          <p:cNvPr id="51" name="TextBox 50"/>
          <p:cNvSpPr txBox="1"/>
          <p:nvPr/>
        </p:nvSpPr>
        <p:spPr>
          <a:xfrm>
            <a:off x="1647146" y="184998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9</a:t>
            </a:r>
            <a:endParaRPr lang="en-MY" dirty="0"/>
          </a:p>
        </p:txBody>
      </p:sp>
      <p:sp>
        <p:nvSpPr>
          <p:cNvPr id="52" name="TextBox 51"/>
          <p:cNvSpPr txBox="1"/>
          <p:nvPr/>
        </p:nvSpPr>
        <p:spPr>
          <a:xfrm>
            <a:off x="1534123" y="145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10</a:t>
            </a:r>
            <a:endParaRPr lang="en-MY" dirty="0"/>
          </a:p>
        </p:txBody>
      </p:sp>
      <p:sp>
        <p:nvSpPr>
          <p:cNvPr id="83" name="TextBox 82"/>
          <p:cNvSpPr txBox="1"/>
          <p:nvPr/>
        </p:nvSpPr>
        <p:spPr>
          <a:xfrm>
            <a:off x="5332584" y="5967412"/>
            <a:ext cx="58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Test </a:t>
            </a:r>
            <a:endParaRPr lang="en-MY" dirty="0"/>
          </a:p>
        </p:txBody>
      </p:sp>
      <p:sp>
        <p:nvSpPr>
          <p:cNvPr id="84" name="TextBox 83"/>
          <p:cNvSpPr txBox="1"/>
          <p:nvPr/>
        </p:nvSpPr>
        <p:spPr>
          <a:xfrm>
            <a:off x="1053745" y="2554543"/>
            <a:ext cx="461665" cy="8547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MY" dirty="0" smtClean="0"/>
              <a:t>Grades </a:t>
            </a:r>
            <a:endParaRPr lang="en-MY" dirty="0"/>
          </a:p>
        </p:txBody>
      </p:sp>
      <p:grpSp>
        <p:nvGrpSpPr>
          <p:cNvPr id="205" name="Group 204"/>
          <p:cNvGrpSpPr/>
          <p:nvPr/>
        </p:nvGrpSpPr>
        <p:grpSpPr>
          <a:xfrm>
            <a:off x="3003459" y="1638435"/>
            <a:ext cx="4444839" cy="3412673"/>
            <a:chOff x="3041830" y="1657311"/>
            <a:chExt cx="4444839" cy="3412673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720" y="1657311"/>
              <a:ext cx="155136" cy="155136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372" y="2095575"/>
              <a:ext cx="172308" cy="172308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385" y="2894522"/>
              <a:ext cx="172308" cy="172308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426" y="2680882"/>
              <a:ext cx="172308" cy="172308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514" y="2841883"/>
              <a:ext cx="172308" cy="172308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687" y="3315977"/>
              <a:ext cx="172308" cy="172308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385" y="3157577"/>
              <a:ext cx="172308" cy="172308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194" y="2880932"/>
              <a:ext cx="172308" cy="172308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282" y="3041933"/>
              <a:ext cx="172308" cy="172308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3286" y="3349988"/>
              <a:ext cx="172308" cy="172308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248" y="3466239"/>
              <a:ext cx="172308" cy="172308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336" y="3627240"/>
              <a:ext cx="172308" cy="172308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946" y="3919839"/>
              <a:ext cx="172308" cy="172308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482" y="2837378"/>
              <a:ext cx="172308" cy="172308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022" y="3035549"/>
              <a:ext cx="172308" cy="172308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802" y="3132047"/>
              <a:ext cx="172308" cy="172308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425" y="3440022"/>
              <a:ext cx="172308" cy="172308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513" y="3439361"/>
              <a:ext cx="172308" cy="17230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3763236"/>
              <a:ext cx="172308" cy="172308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162" y="4122095"/>
              <a:ext cx="172308" cy="17230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830" y="4156710"/>
              <a:ext cx="172308" cy="172308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805" y="3759465"/>
              <a:ext cx="172308" cy="172308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922" y="4056557"/>
              <a:ext cx="172308" cy="172308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245" y="4492791"/>
              <a:ext cx="172308" cy="172308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627" y="4544822"/>
              <a:ext cx="172308" cy="17230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715" y="4705823"/>
              <a:ext cx="172308" cy="172308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861" y="3915961"/>
              <a:ext cx="172308" cy="172308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181" y="4210630"/>
              <a:ext cx="172308" cy="172308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04" y="4518605"/>
              <a:ext cx="172308" cy="172308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69" y="4897676"/>
              <a:ext cx="172308" cy="172308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747" y="3686615"/>
              <a:ext cx="172308" cy="172308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972" y="4186274"/>
              <a:ext cx="172308" cy="17230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060" y="4347275"/>
              <a:ext cx="172308" cy="172308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526" y="3852082"/>
              <a:ext cx="172308" cy="172308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149" y="4160057"/>
              <a:ext cx="172308" cy="172308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514" y="4539128"/>
              <a:ext cx="172308" cy="172308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092" y="1946057"/>
              <a:ext cx="172308" cy="172308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885" y="1896269"/>
              <a:ext cx="172308" cy="17230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146" y="2531364"/>
              <a:ext cx="172308" cy="172308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844" y="2372964"/>
              <a:ext cx="172308" cy="172308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2096319"/>
              <a:ext cx="172308" cy="172308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941" y="2052765"/>
              <a:ext cx="172308" cy="172308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81" y="2250936"/>
              <a:ext cx="172308" cy="172308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61" y="2347434"/>
              <a:ext cx="172308" cy="172308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4" y="2655409"/>
              <a:ext cx="172308" cy="172308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19" y="3205591"/>
              <a:ext cx="172308" cy="172308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21" y="3627046"/>
              <a:ext cx="172308" cy="172308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216" y="3148447"/>
              <a:ext cx="172308" cy="172308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4756" y="3346618"/>
              <a:ext cx="172308" cy="172308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704" y="3607841"/>
              <a:ext cx="172308" cy="172308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127" y="1868366"/>
              <a:ext cx="155136" cy="155136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84" y="1939841"/>
              <a:ext cx="155136" cy="155136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991" y="2150896"/>
              <a:ext cx="155136" cy="155136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516" y="1768001"/>
              <a:ext cx="155136" cy="155136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923" y="1979056"/>
              <a:ext cx="155136" cy="155136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380" y="2050531"/>
              <a:ext cx="155136" cy="155136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787" y="2261586"/>
              <a:ext cx="155136" cy="155136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223" y="2344598"/>
              <a:ext cx="155136" cy="155136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630" y="2555653"/>
              <a:ext cx="155136" cy="155136"/>
            </a:xfrm>
            <a:prstGeom prst="rect">
              <a:avLst/>
            </a:prstGeom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087" y="2627128"/>
              <a:ext cx="155136" cy="155136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494" y="2838183"/>
              <a:ext cx="155136" cy="155136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019" y="2455288"/>
              <a:ext cx="155136" cy="155136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426" y="2666343"/>
              <a:ext cx="155136" cy="155136"/>
            </a:xfrm>
            <a:prstGeom prst="rect">
              <a:avLst/>
            </a:prstGeom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83" y="2737818"/>
              <a:ext cx="155136" cy="155136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290" y="2948873"/>
              <a:ext cx="155136" cy="155136"/>
            </a:xfrm>
            <a:prstGeom prst="rect">
              <a:avLst/>
            </a:prstGeom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374" y="2107931"/>
              <a:ext cx="155136" cy="155136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31" y="2179406"/>
              <a:ext cx="155136" cy="155136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238" y="2390461"/>
              <a:ext cx="155136" cy="155136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627" y="2290096"/>
              <a:ext cx="155136" cy="155136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785" y="1980136"/>
              <a:ext cx="155136" cy="155136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174" y="1879771"/>
              <a:ext cx="155136" cy="155136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541" y="2382711"/>
              <a:ext cx="155136" cy="155136"/>
            </a:xfrm>
            <a:prstGeom prst="rect">
              <a:avLst/>
            </a:prstGeom>
          </p:spPr>
        </p:pic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3745" y="2520338"/>
              <a:ext cx="155136" cy="155136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288" y="2667423"/>
              <a:ext cx="155136" cy="155136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745" y="2738898"/>
              <a:ext cx="155136" cy="155136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152" y="2949953"/>
              <a:ext cx="155136" cy="155136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084" y="2778113"/>
              <a:ext cx="155136" cy="155136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032" y="2219701"/>
              <a:ext cx="155136" cy="155136"/>
            </a:xfrm>
            <a:prstGeom prst="rect">
              <a:avLst/>
            </a:prstGeom>
          </p:spPr>
        </p:pic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489" y="2291176"/>
              <a:ext cx="155136" cy="155136"/>
            </a:xfrm>
            <a:prstGeom prst="rect">
              <a:avLst/>
            </a:prstGeom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896" y="2502231"/>
              <a:ext cx="155136" cy="155136"/>
            </a:xfrm>
            <a:prstGeom prst="rect">
              <a:avLst/>
            </a:prstGeom>
          </p:spPr>
        </p:pic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285" y="2401866"/>
              <a:ext cx="155136" cy="155136"/>
            </a:xfrm>
            <a:prstGeom prst="rect">
              <a:avLst/>
            </a:prstGeom>
          </p:spPr>
        </p:pic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079" y="2830714"/>
              <a:ext cx="155136" cy="155136"/>
            </a:xfrm>
            <a:prstGeom prst="rect">
              <a:avLst/>
            </a:prstGeom>
          </p:spPr>
        </p:pic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536" y="2902189"/>
              <a:ext cx="155136" cy="155136"/>
            </a:xfrm>
            <a:prstGeom prst="rect">
              <a:avLst/>
            </a:prstGeom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943" y="3113244"/>
              <a:ext cx="155136" cy="155136"/>
            </a:xfrm>
            <a:prstGeom prst="rect">
              <a:avLst/>
            </a:prstGeom>
          </p:spPr>
        </p:pic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332" y="3012879"/>
              <a:ext cx="155136" cy="155136"/>
            </a:xfrm>
            <a:prstGeom prst="rect">
              <a:avLst/>
            </a:prstGeom>
          </p:spPr>
        </p:pic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739" y="3223934"/>
              <a:ext cx="155136" cy="155136"/>
            </a:xfrm>
            <a:prstGeom prst="rect">
              <a:avLst/>
            </a:prstGeom>
          </p:spPr>
        </p:pic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194" y="3013959"/>
              <a:ext cx="155136" cy="155136"/>
            </a:xfrm>
            <a:prstGeom prst="rect">
              <a:avLst/>
            </a:prstGeom>
          </p:spPr>
        </p:pic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01" y="3225014"/>
              <a:ext cx="155136" cy="155136"/>
            </a:xfrm>
            <a:prstGeom prst="rect">
              <a:avLst/>
            </a:prstGeom>
          </p:spPr>
        </p:pic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533" y="3053174"/>
              <a:ext cx="155136" cy="155136"/>
            </a:xfrm>
            <a:prstGeom prst="rect">
              <a:avLst/>
            </a:prstGeom>
          </p:spPr>
        </p:pic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345" y="2777292"/>
              <a:ext cx="155136" cy="155136"/>
            </a:xfrm>
            <a:prstGeom prst="rect">
              <a:avLst/>
            </a:prstGeom>
          </p:spPr>
        </p:pic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511" y="3372333"/>
              <a:ext cx="155136" cy="155136"/>
            </a:xfrm>
            <a:prstGeom prst="rect">
              <a:avLst/>
            </a:prstGeom>
          </p:spPr>
        </p:pic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968" y="3443808"/>
              <a:ext cx="155136" cy="155136"/>
            </a:xfrm>
            <a:prstGeom prst="rect">
              <a:avLst/>
            </a:prstGeom>
          </p:spPr>
        </p:pic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375" y="3654863"/>
              <a:ext cx="155136" cy="155136"/>
            </a:xfrm>
            <a:prstGeom prst="rect">
              <a:avLst/>
            </a:prstGeom>
          </p:spPr>
        </p:pic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764" y="3554498"/>
              <a:ext cx="155136" cy="155136"/>
            </a:xfrm>
            <a:prstGeom prst="rect">
              <a:avLst/>
            </a:prstGeom>
          </p:spPr>
        </p:pic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71" y="3765553"/>
              <a:ext cx="155136" cy="155136"/>
            </a:xfrm>
            <a:prstGeom prst="rect">
              <a:avLst/>
            </a:prstGeom>
          </p:spPr>
        </p:pic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626" y="3555578"/>
              <a:ext cx="155136" cy="155136"/>
            </a:xfrm>
            <a:prstGeom prst="rect">
              <a:avLst/>
            </a:prstGeom>
          </p:spPr>
        </p:pic>
        <p:pic>
          <p:nvPicPr>
            <p:cNvPr id="185" name="Picture 1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033" y="3766633"/>
              <a:ext cx="155136" cy="155136"/>
            </a:xfrm>
            <a:prstGeom prst="rect">
              <a:avLst/>
            </a:prstGeom>
          </p:spPr>
        </p:pic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965" y="3594793"/>
              <a:ext cx="155136" cy="155136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77" y="3318911"/>
              <a:ext cx="155136" cy="155136"/>
            </a:xfrm>
            <a:prstGeom prst="rect">
              <a:avLst/>
            </a:prstGeom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011" y="3032278"/>
              <a:ext cx="155136" cy="155136"/>
            </a:xfrm>
            <a:prstGeom prst="rect">
              <a:avLst/>
            </a:prstGeom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68" y="3103753"/>
              <a:ext cx="155136" cy="155136"/>
            </a:xfrm>
            <a:prstGeom prst="rect">
              <a:avLst/>
            </a:prstGeom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875" y="3314808"/>
              <a:ext cx="155136" cy="155136"/>
            </a:xfrm>
            <a:prstGeom prst="rect">
              <a:avLst/>
            </a:prstGeom>
          </p:spPr>
        </p:pic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264" y="3214443"/>
              <a:ext cx="155136" cy="155136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71" y="3425498"/>
              <a:ext cx="155136" cy="155136"/>
            </a:xfrm>
            <a:prstGeom prst="rect">
              <a:avLst/>
            </a:prstGeom>
          </p:spPr>
        </p:pic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199" y="3479242"/>
              <a:ext cx="155136" cy="155136"/>
            </a:xfrm>
            <a:prstGeom prst="rect">
              <a:avLst/>
            </a:prstGeom>
          </p:spPr>
        </p:pic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656" y="3550717"/>
              <a:ext cx="155136" cy="155136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063" y="3761772"/>
              <a:ext cx="155136" cy="155136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88" y="3378877"/>
              <a:ext cx="155136" cy="155136"/>
            </a:xfrm>
            <a:prstGeom prst="rect">
              <a:avLst/>
            </a:prstGeom>
          </p:spPr>
        </p:pic>
        <p:pic>
          <p:nvPicPr>
            <p:cNvPr id="197" name="Picture 1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995" y="3589932"/>
              <a:ext cx="155136" cy="155136"/>
            </a:xfrm>
            <a:prstGeom prst="rect">
              <a:avLst/>
            </a:prstGeom>
          </p:spPr>
        </p:pic>
        <p:pic>
          <p:nvPicPr>
            <p:cNvPr id="198" name="Picture 19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081" y="3935544"/>
              <a:ext cx="155136" cy="155136"/>
            </a:xfrm>
            <a:prstGeom prst="rect">
              <a:avLst/>
            </a:prstGeom>
          </p:spPr>
        </p:pic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488" y="4146599"/>
              <a:ext cx="155136" cy="155136"/>
            </a:xfrm>
            <a:prstGeom prst="rect">
              <a:avLst/>
            </a:prstGeom>
          </p:spPr>
        </p:pic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648" y="3754303"/>
              <a:ext cx="155136" cy="155136"/>
            </a:xfrm>
            <a:prstGeom prst="rect">
              <a:avLst/>
            </a:prstGeom>
          </p:spPr>
        </p:pic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105" y="3825778"/>
              <a:ext cx="155136" cy="155136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9580" y="3955867"/>
              <a:ext cx="155136" cy="155136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1881" y="2462640"/>
              <a:ext cx="155136" cy="155136"/>
            </a:xfrm>
            <a:prstGeom prst="rect">
              <a:avLst/>
            </a:prstGeom>
          </p:spPr>
        </p:pic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5288" y="2673695"/>
              <a:ext cx="155136" cy="155136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677" y="2573330"/>
              <a:ext cx="155136" cy="155136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705" y="1881167"/>
              <a:ext cx="155136" cy="155136"/>
            </a:xfrm>
            <a:prstGeom prst="rect">
              <a:avLst/>
            </a:prstGeom>
          </p:spPr>
        </p:pic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1162" y="1952642"/>
              <a:ext cx="155136" cy="155136"/>
            </a:xfrm>
            <a:prstGeom prst="rect">
              <a:avLst/>
            </a:prstGeom>
          </p:spPr>
        </p:pic>
        <p:pic>
          <p:nvPicPr>
            <p:cNvPr id="218" name="Picture 2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5212" y="2235876"/>
              <a:ext cx="155136" cy="155136"/>
            </a:xfrm>
            <a:prstGeom prst="rect">
              <a:avLst/>
            </a:prstGeom>
          </p:spPr>
        </p:pic>
      </p:grpSp>
      <p:cxnSp>
        <p:nvCxnSpPr>
          <p:cNvPr id="208" name="Straight Connector 207"/>
          <p:cNvCxnSpPr/>
          <p:nvPr/>
        </p:nvCxnSpPr>
        <p:spPr>
          <a:xfrm>
            <a:off x="3444151" y="1128785"/>
            <a:ext cx="3652062" cy="452071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9414330" y="1569316"/>
            <a:ext cx="155779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Student 4</a:t>
            </a:r>
          </a:p>
          <a:p>
            <a:r>
              <a:rPr lang="en-MY" dirty="0" smtClean="0">
                <a:solidFill>
                  <a:schemeClr val="bg1"/>
                </a:solidFill>
              </a:rPr>
              <a:t>Test : 9/10</a:t>
            </a:r>
          </a:p>
          <a:p>
            <a:r>
              <a:rPr lang="en-MY" dirty="0" smtClean="0">
                <a:solidFill>
                  <a:schemeClr val="bg1"/>
                </a:solidFill>
              </a:rPr>
              <a:t>Grades : 2/10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678" y="4557803"/>
            <a:ext cx="248899" cy="314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sp>
        <p:nvSpPr>
          <p:cNvPr id="4" name="Oval 3"/>
          <p:cNvSpPr/>
          <p:nvPr/>
        </p:nvSpPr>
        <p:spPr>
          <a:xfrm rot="19497439">
            <a:off x="4900264" y="1349118"/>
            <a:ext cx="545898" cy="285822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9" name="Oval 218"/>
          <p:cNvSpPr/>
          <p:nvPr/>
        </p:nvSpPr>
        <p:spPr>
          <a:xfrm rot="4679955">
            <a:off x="6531090" y="3092961"/>
            <a:ext cx="625386" cy="1806386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429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4" grpId="0" animBg="1"/>
      <p:bldP spid="2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Price of a house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1" y="2455084"/>
            <a:ext cx="3206300" cy="238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706" y="1789124"/>
            <a:ext cx="3557112" cy="3410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38" y="2097088"/>
            <a:ext cx="2439372" cy="2475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0226" y="5014838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RM 70,000</a:t>
            </a:r>
            <a:endParaRPr lang="en-MY" dirty="0"/>
          </a:p>
        </p:txBody>
      </p:sp>
      <p:sp>
        <p:nvSpPr>
          <p:cNvPr id="8" name="TextBox 7"/>
          <p:cNvSpPr txBox="1"/>
          <p:nvPr/>
        </p:nvSpPr>
        <p:spPr>
          <a:xfrm>
            <a:off x="9368286" y="5618687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RM 160,000</a:t>
            </a:r>
            <a:endParaRPr lang="en-MY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88" y="4861310"/>
            <a:ext cx="1133112" cy="113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4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2584"/>
            <a:ext cx="9905998" cy="1478570"/>
          </a:xfrm>
        </p:spPr>
        <p:txBody>
          <a:bodyPr/>
          <a:lstStyle/>
          <a:p>
            <a:pPr algn="ctr"/>
            <a:r>
              <a:rPr lang="en-MY" dirty="0"/>
              <a:t>Acceptance at a university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93392" y="5486400"/>
            <a:ext cx="72014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993392" y="1252728"/>
            <a:ext cx="0" cy="4242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002536" y="5120640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93392" y="4727448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002536" y="4352544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93392" y="3959352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02536" y="3582785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93392" y="3189593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002536" y="2814689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993392" y="2421497"/>
            <a:ext cx="69768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011680" y="2037449"/>
            <a:ext cx="69585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002536" y="1644257"/>
            <a:ext cx="6967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04872" y="5504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</a:t>
            </a:r>
            <a:endParaRPr lang="en-MY" dirty="0"/>
          </a:p>
        </p:txBody>
      </p:sp>
      <p:sp>
        <p:nvSpPr>
          <p:cNvPr id="34" name="TextBox 33"/>
          <p:cNvSpPr txBox="1"/>
          <p:nvPr/>
        </p:nvSpPr>
        <p:spPr>
          <a:xfrm>
            <a:off x="2944368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2</a:t>
            </a:r>
            <a:endParaRPr lang="en-MY" dirty="0"/>
          </a:p>
        </p:txBody>
      </p:sp>
      <p:sp>
        <p:nvSpPr>
          <p:cNvPr id="35" name="TextBox 34"/>
          <p:cNvSpPr txBox="1"/>
          <p:nvPr/>
        </p:nvSpPr>
        <p:spPr>
          <a:xfrm>
            <a:off x="3483864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3</a:t>
            </a:r>
            <a:endParaRPr lang="en-MY" dirty="0"/>
          </a:p>
        </p:txBody>
      </p:sp>
      <p:sp>
        <p:nvSpPr>
          <p:cNvPr id="36" name="TextBox 35"/>
          <p:cNvSpPr txBox="1"/>
          <p:nvPr/>
        </p:nvSpPr>
        <p:spPr>
          <a:xfrm>
            <a:off x="3996336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4</a:t>
            </a:r>
            <a:endParaRPr lang="en-MY" dirty="0"/>
          </a:p>
        </p:txBody>
      </p:sp>
      <p:sp>
        <p:nvSpPr>
          <p:cNvPr id="37" name="TextBox 36"/>
          <p:cNvSpPr txBox="1"/>
          <p:nvPr/>
        </p:nvSpPr>
        <p:spPr>
          <a:xfrm>
            <a:off x="4508808" y="55194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5</a:t>
            </a:r>
            <a:endParaRPr lang="en-MY" dirty="0"/>
          </a:p>
        </p:txBody>
      </p:sp>
      <p:sp>
        <p:nvSpPr>
          <p:cNvPr id="38" name="TextBox 37"/>
          <p:cNvSpPr txBox="1"/>
          <p:nvPr/>
        </p:nvSpPr>
        <p:spPr>
          <a:xfrm>
            <a:off x="5021280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6</a:t>
            </a:r>
            <a:endParaRPr lang="en-MY" dirty="0"/>
          </a:p>
        </p:txBody>
      </p:sp>
      <p:sp>
        <p:nvSpPr>
          <p:cNvPr id="39" name="TextBox 38"/>
          <p:cNvSpPr txBox="1"/>
          <p:nvPr/>
        </p:nvSpPr>
        <p:spPr>
          <a:xfrm>
            <a:off x="5533752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7</a:t>
            </a:r>
            <a:endParaRPr lang="en-MY" dirty="0"/>
          </a:p>
        </p:txBody>
      </p:sp>
      <p:sp>
        <p:nvSpPr>
          <p:cNvPr id="40" name="TextBox 39"/>
          <p:cNvSpPr txBox="1"/>
          <p:nvPr/>
        </p:nvSpPr>
        <p:spPr>
          <a:xfrm>
            <a:off x="6046224" y="55285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8</a:t>
            </a:r>
            <a:endParaRPr lang="en-MY" dirty="0"/>
          </a:p>
        </p:txBody>
      </p:sp>
      <p:sp>
        <p:nvSpPr>
          <p:cNvPr id="41" name="TextBox 40"/>
          <p:cNvSpPr txBox="1"/>
          <p:nvPr/>
        </p:nvSpPr>
        <p:spPr>
          <a:xfrm>
            <a:off x="7127664" y="553212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10</a:t>
            </a:r>
            <a:endParaRPr lang="en-MY" dirty="0"/>
          </a:p>
        </p:txBody>
      </p:sp>
      <p:sp>
        <p:nvSpPr>
          <p:cNvPr id="42" name="TextBox 41"/>
          <p:cNvSpPr txBox="1"/>
          <p:nvPr/>
        </p:nvSpPr>
        <p:spPr>
          <a:xfrm>
            <a:off x="6558696" y="55432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9</a:t>
            </a:r>
            <a:endParaRPr lang="en-MY" dirty="0"/>
          </a:p>
        </p:txBody>
      </p:sp>
      <p:sp>
        <p:nvSpPr>
          <p:cNvPr id="43" name="TextBox 42"/>
          <p:cNvSpPr txBox="1"/>
          <p:nvPr/>
        </p:nvSpPr>
        <p:spPr>
          <a:xfrm>
            <a:off x="1663800" y="492683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</a:t>
            </a:r>
            <a:endParaRPr lang="en-MY" dirty="0"/>
          </a:p>
        </p:txBody>
      </p:sp>
      <p:sp>
        <p:nvSpPr>
          <p:cNvPr id="44" name="TextBox 43"/>
          <p:cNvSpPr txBox="1"/>
          <p:nvPr/>
        </p:nvSpPr>
        <p:spPr>
          <a:xfrm>
            <a:off x="1655269" y="454278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2</a:t>
            </a:r>
            <a:endParaRPr lang="en-MY" dirty="0"/>
          </a:p>
        </p:txBody>
      </p:sp>
      <p:sp>
        <p:nvSpPr>
          <p:cNvPr id="45" name="TextBox 44"/>
          <p:cNvSpPr txBox="1"/>
          <p:nvPr/>
        </p:nvSpPr>
        <p:spPr>
          <a:xfrm>
            <a:off x="1662577" y="417345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3</a:t>
            </a:r>
            <a:endParaRPr lang="en-MY" dirty="0"/>
          </a:p>
        </p:txBody>
      </p:sp>
      <p:sp>
        <p:nvSpPr>
          <p:cNvPr id="46" name="TextBox 45"/>
          <p:cNvSpPr txBox="1"/>
          <p:nvPr/>
        </p:nvSpPr>
        <p:spPr>
          <a:xfrm>
            <a:off x="1655473" y="377468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4</a:t>
            </a:r>
            <a:endParaRPr lang="en-MY" dirty="0"/>
          </a:p>
        </p:txBody>
      </p:sp>
      <p:sp>
        <p:nvSpPr>
          <p:cNvPr id="47" name="TextBox 46"/>
          <p:cNvSpPr txBox="1"/>
          <p:nvPr/>
        </p:nvSpPr>
        <p:spPr>
          <a:xfrm>
            <a:off x="1672945" y="339063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5</a:t>
            </a:r>
            <a:endParaRPr lang="en-MY" dirty="0"/>
          </a:p>
        </p:txBody>
      </p:sp>
      <p:sp>
        <p:nvSpPr>
          <p:cNvPr id="48" name="TextBox 47"/>
          <p:cNvSpPr txBox="1"/>
          <p:nvPr/>
        </p:nvSpPr>
        <p:spPr>
          <a:xfrm>
            <a:off x="1655269" y="30048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6</a:t>
            </a:r>
            <a:endParaRPr lang="en-MY" dirty="0"/>
          </a:p>
        </p:txBody>
      </p:sp>
      <p:sp>
        <p:nvSpPr>
          <p:cNvPr id="49" name="TextBox 48"/>
          <p:cNvSpPr txBox="1"/>
          <p:nvPr/>
        </p:nvSpPr>
        <p:spPr>
          <a:xfrm>
            <a:off x="1647146" y="265754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7</a:t>
            </a:r>
            <a:endParaRPr lang="en-MY" dirty="0"/>
          </a:p>
        </p:txBody>
      </p:sp>
      <p:sp>
        <p:nvSpPr>
          <p:cNvPr id="50" name="TextBox 49"/>
          <p:cNvSpPr txBox="1"/>
          <p:nvPr/>
        </p:nvSpPr>
        <p:spPr>
          <a:xfrm>
            <a:off x="1639430" y="22275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8</a:t>
            </a:r>
            <a:endParaRPr lang="en-MY" dirty="0"/>
          </a:p>
        </p:txBody>
      </p:sp>
      <p:sp>
        <p:nvSpPr>
          <p:cNvPr id="51" name="TextBox 50"/>
          <p:cNvSpPr txBox="1"/>
          <p:nvPr/>
        </p:nvSpPr>
        <p:spPr>
          <a:xfrm>
            <a:off x="1647146" y="184998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9</a:t>
            </a:r>
            <a:endParaRPr lang="en-MY" dirty="0"/>
          </a:p>
        </p:txBody>
      </p:sp>
      <p:sp>
        <p:nvSpPr>
          <p:cNvPr id="52" name="TextBox 51"/>
          <p:cNvSpPr txBox="1"/>
          <p:nvPr/>
        </p:nvSpPr>
        <p:spPr>
          <a:xfrm>
            <a:off x="1534123" y="14512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10</a:t>
            </a:r>
            <a:endParaRPr lang="en-MY" dirty="0"/>
          </a:p>
        </p:txBody>
      </p:sp>
      <p:sp>
        <p:nvSpPr>
          <p:cNvPr id="83" name="TextBox 82"/>
          <p:cNvSpPr txBox="1"/>
          <p:nvPr/>
        </p:nvSpPr>
        <p:spPr>
          <a:xfrm>
            <a:off x="5332584" y="5967412"/>
            <a:ext cx="58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Test </a:t>
            </a:r>
            <a:endParaRPr lang="en-MY" dirty="0"/>
          </a:p>
        </p:txBody>
      </p:sp>
      <p:sp>
        <p:nvSpPr>
          <p:cNvPr id="84" name="TextBox 83"/>
          <p:cNvSpPr txBox="1"/>
          <p:nvPr/>
        </p:nvSpPr>
        <p:spPr>
          <a:xfrm>
            <a:off x="1053745" y="2554543"/>
            <a:ext cx="461665" cy="8547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MY" dirty="0" smtClean="0"/>
              <a:t>Grades </a:t>
            </a:r>
            <a:endParaRPr lang="en-MY" dirty="0"/>
          </a:p>
        </p:txBody>
      </p:sp>
      <p:grpSp>
        <p:nvGrpSpPr>
          <p:cNvPr id="205" name="Group 204"/>
          <p:cNvGrpSpPr/>
          <p:nvPr/>
        </p:nvGrpSpPr>
        <p:grpSpPr>
          <a:xfrm>
            <a:off x="3003459" y="1638435"/>
            <a:ext cx="4444839" cy="3412673"/>
            <a:chOff x="3041830" y="1657311"/>
            <a:chExt cx="4444839" cy="3412673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720" y="1657311"/>
              <a:ext cx="155136" cy="155136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372" y="2095575"/>
              <a:ext cx="172308" cy="172308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385" y="2894522"/>
              <a:ext cx="172308" cy="172308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426" y="2680882"/>
              <a:ext cx="172308" cy="172308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514" y="2841883"/>
              <a:ext cx="172308" cy="172308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687" y="3315977"/>
              <a:ext cx="172308" cy="172308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385" y="3157577"/>
              <a:ext cx="172308" cy="172308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194" y="2880932"/>
              <a:ext cx="172308" cy="172308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282" y="3041933"/>
              <a:ext cx="172308" cy="172308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3286" y="3349988"/>
              <a:ext cx="172308" cy="172308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248" y="3466239"/>
              <a:ext cx="172308" cy="172308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336" y="3627240"/>
              <a:ext cx="172308" cy="172308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946" y="3919839"/>
              <a:ext cx="172308" cy="172308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482" y="2837378"/>
              <a:ext cx="172308" cy="172308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022" y="3035549"/>
              <a:ext cx="172308" cy="172308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802" y="3132047"/>
              <a:ext cx="172308" cy="172308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425" y="3440022"/>
              <a:ext cx="172308" cy="172308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3763236"/>
              <a:ext cx="172308" cy="172308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162" y="4122095"/>
              <a:ext cx="172308" cy="172308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830" y="4156710"/>
              <a:ext cx="172308" cy="172308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805" y="3759465"/>
              <a:ext cx="172308" cy="172308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922" y="4056557"/>
              <a:ext cx="172308" cy="172308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245" y="4492791"/>
              <a:ext cx="172308" cy="172308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627" y="4544822"/>
              <a:ext cx="172308" cy="17230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715" y="4705823"/>
              <a:ext cx="172308" cy="172308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861" y="3915961"/>
              <a:ext cx="172308" cy="172308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181" y="4210630"/>
              <a:ext cx="172308" cy="172308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04" y="4518605"/>
              <a:ext cx="172308" cy="172308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69" y="4897676"/>
              <a:ext cx="172308" cy="172308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747" y="3686615"/>
              <a:ext cx="172308" cy="172308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972" y="4186274"/>
              <a:ext cx="172308" cy="172308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060" y="4347275"/>
              <a:ext cx="172308" cy="172308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526" y="3852082"/>
              <a:ext cx="172308" cy="172308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149" y="4160057"/>
              <a:ext cx="172308" cy="172308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514" y="4539128"/>
              <a:ext cx="172308" cy="172308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092" y="1946057"/>
              <a:ext cx="172308" cy="172308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885" y="1896269"/>
              <a:ext cx="172308" cy="172308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146" y="2531364"/>
              <a:ext cx="172308" cy="172308"/>
            </a:xfrm>
            <a:prstGeom prst="rect">
              <a:avLst/>
            </a:prstGeom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844" y="2372964"/>
              <a:ext cx="172308" cy="172308"/>
            </a:xfrm>
            <a:prstGeom prst="rect">
              <a:avLst/>
            </a:prstGeom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2096319"/>
              <a:ext cx="172308" cy="172308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941" y="2052765"/>
              <a:ext cx="172308" cy="172308"/>
            </a:xfrm>
            <a:prstGeom prst="rect">
              <a:avLst/>
            </a:prstGeom>
          </p:spPr>
        </p:pic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81" y="2250936"/>
              <a:ext cx="172308" cy="172308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61" y="2347434"/>
              <a:ext cx="172308" cy="172308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4" y="2655409"/>
              <a:ext cx="172308" cy="172308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19" y="3205591"/>
              <a:ext cx="172308" cy="172308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21" y="3627046"/>
              <a:ext cx="172308" cy="172308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216" y="3148447"/>
              <a:ext cx="172308" cy="172308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4756" y="3346618"/>
              <a:ext cx="172308" cy="172308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704" y="3607841"/>
              <a:ext cx="172308" cy="172308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127" y="1868366"/>
              <a:ext cx="155136" cy="155136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84" y="1939841"/>
              <a:ext cx="155136" cy="155136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991" y="2150896"/>
              <a:ext cx="155136" cy="155136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516" y="1768001"/>
              <a:ext cx="155136" cy="155136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923" y="1979056"/>
              <a:ext cx="155136" cy="155136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380" y="2050531"/>
              <a:ext cx="155136" cy="155136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787" y="2261586"/>
              <a:ext cx="155136" cy="155136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223" y="2344598"/>
              <a:ext cx="155136" cy="155136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630" y="2555653"/>
              <a:ext cx="155136" cy="155136"/>
            </a:xfrm>
            <a:prstGeom prst="rect">
              <a:avLst/>
            </a:prstGeom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087" y="2627128"/>
              <a:ext cx="155136" cy="155136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494" y="2838183"/>
              <a:ext cx="155136" cy="155136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019" y="2455288"/>
              <a:ext cx="155136" cy="155136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426" y="2666343"/>
              <a:ext cx="155136" cy="155136"/>
            </a:xfrm>
            <a:prstGeom prst="rect">
              <a:avLst/>
            </a:prstGeom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83" y="2737818"/>
              <a:ext cx="155136" cy="155136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290" y="2948873"/>
              <a:ext cx="155136" cy="155136"/>
            </a:xfrm>
            <a:prstGeom prst="rect">
              <a:avLst/>
            </a:prstGeom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374" y="2107931"/>
              <a:ext cx="155136" cy="155136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31" y="2179406"/>
              <a:ext cx="155136" cy="155136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238" y="2390461"/>
              <a:ext cx="155136" cy="155136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627" y="2290096"/>
              <a:ext cx="155136" cy="155136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785" y="1980136"/>
              <a:ext cx="155136" cy="155136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174" y="1879771"/>
              <a:ext cx="155136" cy="155136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541" y="2382711"/>
              <a:ext cx="155136" cy="155136"/>
            </a:xfrm>
            <a:prstGeom prst="rect">
              <a:avLst/>
            </a:prstGeom>
          </p:spPr>
        </p:pic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3745" y="2520338"/>
              <a:ext cx="155136" cy="155136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288" y="2667423"/>
              <a:ext cx="155136" cy="155136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745" y="2738898"/>
              <a:ext cx="155136" cy="155136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152" y="2949953"/>
              <a:ext cx="155136" cy="155136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084" y="2778113"/>
              <a:ext cx="155136" cy="155136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032" y="2219701"/>
              <a:ext cx="155136" cy="155136"/>
            </a:xfrm>
            <a:prstGeom prst="rect">
              <a:avLst/>
            </a:prstGeom>
          </p:spPr>
        </p:pic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489" y="2291176"/>
              <a:ext cx="155136" cy="155136"/>
            </a:xfrm>
            <a:prstGeom prst="rect">
              <a:avLst/>
            </a:prstGeom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896" y="2502231"/>
              <a:ext cx="155136" cy="155136"/>
            </a:xfrm>
            <a:prstGeom prst="rect">
              <a:avLst/>
            </a:prstGeom>
          </p:spPr>
        </p:pic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285" y="2401866"/>
              <a:ext cx="155136" cy="155136"/>
            </a:xfrm>
            <a:prstGeom prst="rect">
              <a:avLst/>
            </a:prstGeom>
          </p:spPr>
        </p:pic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079" y="2830714"/>
              <a:ext cx="155136" cy="155136"/>
            </a:xfrm>
            <a:prstGeom prst="rect">
              <a:avLst/>
            </a:prstGeom>
          </p:spPr>
        </p:pic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536" y="2902189"/>
              <a:ext cx="155136" cy="155136"/>
            </a:xfrm>
            <a:prstGeom prst="rect">
              <a:avLst/>
            </a:prstGeom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943" y="3113244"/>
              <a:ext cx="155136" cy="155136"/>
            </a:xfrm>
            <a:prstGeom prst="rect">
              <a:avLst/>
            </a:prstGeom>
          </p:spPr>
        </p:pic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332" y="3012879"/>
              <a:ext cx="155136" cy="155136"/>
            </a:xfrm>
            <a:prstGeom prst="rect">
              <a:avLst/>
            </a:prstGeom>
          </p:spPr>
        </p:pic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739" y="3223934"/>
              <a:ext cx="155136" cy="155136"/>
            </a:xfrm>
            <a:prstGeom prst="rect">
              <a:avLst/>
            </a:prstGeom>
          </p:spPr>
        </p:pic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194" y="3013959"/>
              <a:ext cx="155136" cy="155136"/>
            </a:xfrm>
            <a:prstGeom prst="rect">
              <a:avLst/>
            </a:prstGeom>
          </p:spPr>
        </p:pic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01" y="3225014"/>
              <a:ext cx="155136" cy="155136"/>
            </a:xfrm>
            <a:prstGeom prst="rect">
              <a:avLst/>
            </a:prstGeom>
          </p:spPr>
        </p:pic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533" y="3053174"/>
              <a:ext cx="155136" cy="155136"/>
            </a:xfrm>
            <a:prstGeom prst="rect">
              <a:avLst/>
            </a:prstGeom>
          </p:spPr>
        </p:pic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345" y="2777292"/>
              <a:ext cx="155136" cy="155136"/>
            </a:xfrm>
            <a:prstGeom prst="rect">
              <a:avLst/>
            </a:prstGeom>
          </p:spPr>
        </p:pic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511" y="3372333"/>
              <a:ext cx="155136" cy="155136"/>
            </a:xfrm>
            <a:prstGeom prst="rect">
              <a:avLst/>
            </a:prstGeom>
          </p:spPr>
        </p:pic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968" y="3443808"/>
              <a:ext cx="155136" cy="155136"/>
            </a:xfrm>
            <a:prstGeom prst="rect">
              <a:avLst/>
            </a:prstGeom>
          </p:spPr>
        </p:pic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375" y="3654863"/>
              <a:ext cx="155136" cy="155136"/>
            </a:xfrm>
            <a:prstGeom prst="rect">
              <a:avLst/>
            </a:prstGeom>
          </p:spPr>
        </p:pic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764" y="3554498"/>
              <a:ext cx="155136" cy="155136"/>
            </a:xfrm>
            <a:prstGeom prst="rect">
              <a:avLst/>
            </a:prstGeom>
          </p:spPr>
        </p:pic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626" y="3555578"/>
              <a:ext cx="155136" cy="155136"/>
            </a:xfrm>
            <a:prstGeom prst="rect">
              <a:avLst/>
            </a:prstGeom>
          </p:spPr>
        </p:pic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965" y="3594793"/>
              <a:ext cx="155136" cy="155136"/>
            </a:xfrm>
            <a:prstGeom prst="rect">
              <a:avLst/>
            </a:prstGeom>
          </p:spPr>
        </p:pic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77" y="3318911"/>
              <a:ext cx="155136" cy="155136"/>
            </a:xfrm>
            <a:prstGeom prst="rect">
              <a:avLst/>
            </a:prstGeom>
          </p:spPr>
        </p:pic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011" y="3032278"/>
              <a:ext cx="155136" cy="155136"/>
            </a:xfrm>
            <a:prstGeom prst="rect">
              <a:avLst/>
            </a:prstGeom>
          </p:spPr>
        </p:pic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68" y="3103753"/>
              <a:ext cx="155136" cy="155136"/>
            </a:xfrm>
            <a:prstGeom prst="rect">
              <a:avLst/>
            </a:prstGeom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875" y="3314808"/>
              <a:ext cx="155136" cy="155136"/>
            </a:xfrm>
            <a:prstGeom prst="rect">
              <a:avLst/>
            </a:prstGeom>
          </p:spPr>
        </p:pic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264" y="3214443"/>
              <a:ext cx="155136" cy="155136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71" y="3425498"/>
              <a:ext cx="155136" cy="155136"/>
            </a:xfrm>
            <a:prstGeom prst="rect">
              <a:avLst/>
            </a:prstGeom>
          </p:spPr>
        </p:pic>
        <p:pic>
          <p:nvPicPr>
            <p:cNvPr id="193" name="Picture 1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199" y="3479242"/>
              <a:ext cx="155136" cy="155136"/>
            </a:xfrm>
            <a:prstGeom prst="rect">
              <a:avLst/>
            </a:prstGeom>
          </p:spPr>
        </p:pic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656" y="3550717"/>
              <a:ext cx="155136" cy="155136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88" y="3378877"/>
              <a:ext cx="155136" cy="155136"/>
            </a:xfrm>
            <a:prstGeom prst="rect">
              <a:avLst/>
            </a:prstGeom>
          </p:spPr>
        </p:pic>
        <p:pic>
          <p:nvPicPr>
            <p:cNvPr id="197" name="Picture 1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995" y="3589932"/>
              <a:ext cx="155136" cy="155136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677" y="2573330"/>
              <a:ext cx="155136" cy="155136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705" y="1881167"/>
              <a:ext cx="155136" cy="155136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6507" y="2662433"/>
              <a:ext cx="172308" cy="172308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7275" y="2862483"/>
              <a:ext cx="172308" cy="172308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925" y="2354515"/>
              <a:ext cx="172308" cy="172308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158" y="2234572"/>
              <a:ext cx="155136" cy="155136"/>
            </a:xfrm>
            <a:prstGeom prst="rect">
              <a:avLst/>
            </a:prstGeom>
          </p:spPr>
        </p:pic>
        <p:pic>
          <p:nvPicPr>
            <p:cNvPr id="228" name="Picture 2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8565" y="2445627"/>
              <a:ext cx="155136" cy="155136"/>
            </a:xfrm>
            <a:prstGeom prst="rect">
              <a:avLst/>
            </a:prstGeom>
          </p:spPr>
        </p:pic>
        <p:pic>
          <p:nvPicPr>
            <p:cNvPr id="229" name="Picture 2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004" y="2628496"/>
              <a:ext cx="155136" cy="155136"/>
            </a:xfrm>
            <a:prstGeom prst="rect">
              <a:avLst/>
            </a:prstGeom>
          </p:spPr>
        </p:pic>
      </p:grpSp>
      <p:cxnSp>
        <p:nvCxnSpPr>
          <p:cNvPr id="208" name="Straight Connector 207"/>
          <p:cNvCxnSpPr/>
          <p:nvPr/>
        </p:nvCxnSpPr>
        <p:spPr>
          <a:xfrm>
            <a:off x="4541964" y="1451217"/>
            <a:ext cx="957019" cy="40681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3" name="Picture 2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28" y="3761937"/>
            <a:ext cx="172308" cy="172308"/>
          </a:xfrm>
          <a:prstGeom prst="rect">
            <a:avLst/>
          </a:prstGeom>
        </p:spPr>
      </p:pic>
      <p:pic>
        <p:nvPicPr>
          <p:cNvPr id="206" name="Picture 20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311" y="4132633"/>
            <a:ext cx="172308" cy="172308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50" y="3994014"/>
            <a:ext cx="172308" cy="172308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81" y="4345665"/>
            <a:ext cx="172308" cy="172308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47" y="3850472"/>
            <a:ext cx="172308" cy="172308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70" y="4158447"/>
            <a:ext cx="172308" cy="172308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038" y="3826116"/>
            <a:ext cx="172308" cy="172308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126" y="3987117"/>
            <a:ext cx="172308" cy="172308"/>
          </a:xfrm>
          <a:prstGeom prst="rect">
            <a:avLst/>
          </a:prstGeom>
        </p:spPr>
      </p:pic>
      <p:pic>
        <p:nvPicPr>
          <p:cNvPr id="222" name="Picture 2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15" y="3799899"/>
            <a:ext cx="172308" cy="172308"/>
          </a:xfrm>
          <a:prstGeom prst="rect">
            <a:avLst/>
          </a:prstGeom>
        </p:spPr>
      </p:pic>
      <p:pic>
        <p:nvPicPr>
          <p:cNvPr id="223" name="Picture 2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82" y="4115039"/>
            <a:ext cx="172308" cy="17230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40308" y="3504666"/>
            <a:ext cx="5320623" cy="4170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0" name="Picture 2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9426" y="1969512"/>
            <a:ext cx="1018169" cy="1050664"/>
          </a:xfrm>
          <a:prstGeom prst="rect">
            <a:avLst/>
          </a:prstGeom>
        </p:spPr>
      </p:pic>
      <p:sp>
        <p:nvSpPr>
          <p:cNvPr id="231" name="TextBox 230"/>
          <p:cNvSpPr txBox="1"/>
          <p:nvPr/>
        </p:nvSpPr>
        <p:spPr>
          <a:xfrm>
            <a:off x="9630030" y="3082123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Gradient descent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00613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2584"/>
            <a:ext cx="9905998" cy="1478570"/>
          </a:xfrm>
        </p:spPr>
        <p:txBody>
          <a:bodyPr/>
          <a:lstStyle/>
          <a:p>
            <a:pPr algn="ctr"/>
            <a:r>
              <a:rPr lang="en-MY" dirty="0" smtClean="0">
                <a:solidFill>
                  <a:schemeClr val="bg1"/>
                </a:solidFill>
              </a:rPr>
              <a:t>Neural network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40308" y="1451217"/>
            <a:ext cx="5320623" cy="4068187"/>
            <a:chOff x="2740308" y="1451217"/>
            <a:chExt cx="5320623" cy="4068187"/>
          </a:xfrm>
        </p:grpSpPr>
        <p:grpSp>
          <p:nvGrpSpPr>
            <p:cNvPr id="205" name="Group 204"/>
            <p:cNvGrpSpPr/>
            <p:nvPr/>
          </p:nvGrpSpPr>
          <p:grpSpPr>
            <a:xfrm>
              <a:off x="3003459" y="1638435"/>
              <a:ext cx="4444839" cy="3412673"/>
              <a:chOff x="3041830" y="1657311"/>
              <a:chExt cx="4444839" cy="3412673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0720" y="16573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372" y="209557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5385" y="289452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9426" y="268088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0514" y="284188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4687" y="331597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7385" y="315757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0194" y="288093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1282" y="304193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3286" y="334998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1248" y="346623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2336" y="362724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4946" y="391983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3482" y="283737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0022" y="303554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8802" y="313204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3425" y="344002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653" y="376323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162" y="412209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830" y="415671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0805" y="375946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9922" y="405655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6245" y="449279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2627" y="454482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3715" y="470582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861" y="391596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0181" y="421063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4804" y="451860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169" y="489767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3747" y="368661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1972" y="418627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3060" y="434727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9526" y="385208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4149" y="416005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6514" y="453912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3092" y="194605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8885" y="189626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4146" y="253136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6844" y="237296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653" y="209631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941" y="205276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9481" y="225093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261" y="234743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2884" y="265540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0119" y="320559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9421" y="362704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216" y="314844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4756" y="334661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704" y="360784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4127" y="186836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84" y="193984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8991" y="215089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3516" y="176800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923" y="197905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8380" y="20505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787" y="226158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9223" y="23445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630" y="25556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087" y="262712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7494" y="283818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2019" y="245528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5426" y="266634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6883" y="273781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0290" y="294887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374" y="21079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7831" y="217940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1238" y="239046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0627" y="229009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1785" y="198013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1174" y="187977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7541" y="23827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3745" y="252033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288" y="266742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745" y="27388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5152" y="29499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3084" y="277811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4032" y="221970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5489" y="229117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8896" y="25022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8285" y="240186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0" name="Picture 16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1079" y="283071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1" name="Picture 17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536" y="290218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2" name="Picture 17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5943" y="311324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5332" y="301287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739" y="322393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5" name="Picture 17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194" y="301395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3601" y="322501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7" name="Picture 17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1533" y="305317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7345" y="277729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3511" y="337233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968" y="344380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375" y="365486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764" y="35544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2626" y="355557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3965" y="359479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9777" y="33189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1011" y="303227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468" y="31037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875" y="331480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5264" y="321444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8671" y="34254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3" name="Picture 19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1199" y="347924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4" name="Picture 19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2656" y="355071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0588" y="337887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3995" y="358993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4677" y="2573330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9705" y="188116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507" y="266243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25" name="Picture 2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7275" y="286248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26" name="Picture 2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925" y="235451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27" name="Picture 2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5158" y="223457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28" name="Picture 2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8565" y="244562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29" name="Picture 22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2004" y="2628496"/>
                <a:ext cx="155136" cy="155136"/>
              </a:xfrm>
              <a:prstGeom prst="rect">
                <a:avLst/>
              </a:prstGeom>
            </p:spPr>
          </p:pic>
        </p:grpSp>
        <p:cxnSp>
          <p:nvCxnSpPr>
            <p:cNvPr id="208" name="Straight Connector 207"/>
            <p:cNvCxnSpPr/>
            <p:nvPr/>
          </p:nvCxnSpPr>
          <p:spPr>
            <a:xfrm>
              <a:off x="4541964" y="1451217"/>
              <a:ext cx="957019" cy="406818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228" y="3761937"/>
              <a:ext cx="172308" cy="172308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311" y="4132633"/>
              <a:ext cx="172308" cy="172308"/>
            </a:xfrm>
            <a:prstGeom prst="rect">
              <a:avLst/>
            </a:prstGeom>
          </p:spPr>
        </p:pic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50" y="3994014"/>
              <a:ext cx="172308" cy="172308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781" y="4345665"/>
              <a:ext cx="172308" cy="172308"/>
            </a:xfrm>
            <a:prstGeom prst="rect">
              <a:avLst/>
            </a:prstGeom>
          </p:spPr>
        </p:pic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247" y="3850472"/>
              <a:ext cx="172308" cy="172308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9870" y="4158447"/>
              <a:ext cx="172308" cy="172308"/>
            </a:xfrm>
            <a:prstGeom prst="rect">
              <a:avLst/>
            </a:prstGeom>
          </p:spPr>
        </p:pic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038" y="3826116"/>
              <a:ext cx="172308" cy="172308"/>
            </a:xfrm>
            <a:prstGeom prst="rect">
              <a:avLst/>
            </a:prstGeom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126" y="3987117"/>
              <a:ext cx="172308" cy="172308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15" y="3799899"/>
              <a:ext cx="172308" cy="172308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982" y="4115039"/>
              <a:ext cx="172308" cy="172308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2740308" y="3504666"/>
              <a:ext cx="5320623" cy="41706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730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92584"/>
            <a:ext cx="9905998" cy="1478570"/>
          </a:xfrm>
        </p:spPr>
        <p:txBody>
          <a:bodyPr/>
          <a:lstStyle/>
          <a:p>
            <a:pPr algn="ctr"/>
            <a:r>
              <a:rPr lang="en-MY" dirty="0" smtClean="0">
                <a:solidFill>
                  <a:schemeClr val="bg1"/>
                </a:solidFill>
              </a:rPr>
              <a:t>Neural network</a:t>
            </a:r>
            <a:endParaRPr lang="en-MY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635652" y="2446299"/>
            <a:ext cx="2299647" cy="1758327"/>
            <a:chOff x="2740308" y="1451217"/>
            <a:chExt cx="5320623" cy="4068187"/>
          </a:xfrm>
        </p:grpSpPr>
        <p:grpSp>
          <p:nvGrpSpPr>
            <p:cNvPr id="205" name="Group 204"/>
            <p:cNvGrpSpPr/>
            <p:nvPr/>
          </p:nvGrpSpPr>
          <p:grpSpPr>
            <a:xfrm>
              <a:off x="3003459" y="1638435"/>
              <a:ext cx="4444839" cy="3412673"/>
              <a:chOff x="3041830" y="1657311"/>
              <a:chExt cx="4444839" cy="3412673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0720" y="16573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372" y="209557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5385" y="289452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9426" y="268088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0514" y="284188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4687" y="331597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7385" y="315757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0194" y="288093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1282" y="304193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3286" y="334998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1248" y="346623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2336" y="362724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4946" y="391983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3482" y="283737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3" name="Picture 10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0022" y="303554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8802" y="313204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3425" y="344002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7" name="Picture 10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653" y="376323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8" name="Picture 10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162" y="412209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09" name="Picture 10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830" y="415671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0" name="Picture 10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0805" y="375946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9922" y="405655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6245" y="449279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3" name="Picture 1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2627" y="454482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3715" y="470582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5" name="Picture 1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861" y="391596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6" name="Picture 1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0181" y="421063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7" name="Picture 1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4804" y="451860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169" y="489767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3747" y="368661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0" name="Picture 1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1972" y="418627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1" name="Picture 1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3060" y="434727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2" name="Picture 1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9526" y="385208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3" name="Picture 1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4149" y="416005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4" name="Picture 1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6514" y="453912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5" name="Picture 1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3092" y="194605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6" name="Picture 1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8885" y="189626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7" name="Picture 1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4146" y="253136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8" name="Picture 1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6844" y="237296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29" name="Picture 1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653" y="209631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0" name="Picture 1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941" y="205276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1" name="Picture 1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9481" y="225093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2" name="Picture 1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261" y="234743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3" name="Picture 13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2884" y="265540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0119" y="320559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9421" y="362704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216" y="314844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7" name="Picture 13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4756" y="334661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8" name="Picture 13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704" y="360784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139" name="Picture 13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4127" y="186836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84" y="193984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1" name="Picture 14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8991" y="215089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2" name="Picture 14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3516" y="176800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923" y="197905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8380" y="20505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5" name="Picture 1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787" y="226158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6" name="Picture 1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9223" y="23445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630" y="25556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087" y="262712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7494" y="283818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2019" y="245528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5426" y="266634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6883" y="273781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0290" y="294887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374" y="21079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7831" y="217940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1238" y="239046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0627" y="229009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1785" y="198013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1174" y="187977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7541" y="23827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3745" y="252033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288" y="266742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745" y="27388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5152" y="29499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3084" y="277811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6" name="Picture 16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4032" y="221970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7" name="Picture 16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5489" y="229117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8" name="Picture 1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8896" y="25022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69" name="Picture 16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8285" y="240186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0" name="Picture 16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1079" y="283071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1" name="Picture 17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536" y="290218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2" name="Picture 17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5943" y="311324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5332" y="301287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4" name="Picture 17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739" y="322393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5" name="Picture 17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194" y="301395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6" name="Picture 17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3601" y="322501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7" name="Picture 17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1533" y="305317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8" name="Picture 17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7345" y="277729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79" name="Picture 17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3511" y="337233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0" name="Picture 17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968" y="344380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1" name="Picture 1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375" y="365486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764" y="35544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4" name="Picture 18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2626" y="355557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6" name="Picture 18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3965" y="359479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7" name="Picture 18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9777" y="33189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1011" y="303227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89" name="Picture 18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468" y="31037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0" name="Picture 18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875" y="331480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1" name="Picture 19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5264" y="321444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2" name="Picture 19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8671" y="34254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3" name="Picture 19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1199" y="347924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4" name="Picture 19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2656" y="355071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6" name="Picture 19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0588" y="337887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3995" y="358993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4677" y="2573330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9705" y="188116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24" name="Picture 2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507" y="266243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25" name="Picture 2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7275" y="286248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26" name="Picture 2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925" y="235451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27" name="Picture 2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5158" y="223457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28" name="Picture 2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8565" y="244562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29" name="Picture 22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2004" y="2628496"/>
                <a:ext cx="155136" cy="155136"/>
              </a:xfrm>
              <a:prstGeom prst="rect">
                <a:avLst/>
              </a:prstGeom>
            </p:spPr>
          </p:pic>
        </p:grpSp>
        <p:cxnSp>
          <p:nvCxnSpPr>
            <p:cNvPr id="208" name="Straight Connector 207"/>
            <p:cNvCxnSpPr/>
            <p:nvPr/>
          </p:nvCxnSpPr>
          <p:spPr>
            <a:xfrm>
              <a:off x="4541964" y="1451217"/>
              <a:ext cx="957019" cy="406818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228" y="3761937"/>
              <a:ext cx="172308" cy="172308"/>
            </a:xfrm>
            <a:prstGeom prst="rect">
              <a:avLst/>
            </a:prstGeom>
          </p:spPr>
        </p:pic>
        <p:pic>
          <p:nvPicPr>
            <p:cNvPr id="206" name="Picture 20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311" y="4132633"/>
              <a:ext cx="172308" cy="172308"/>
            </a:xfrm>
            <a:prstGeom prst="rect">
              <a:avLst/>
            </a:prstGeom>
          </p:spPr>
        </p:pic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50" y="3994014"/>
              <a:ext cx="172308" cy="172308"/>
            </a:xfrm>
            <a:prstGeom prst="rect">
              <a:avLst/>
            </a:prstGeom>
          </p:spPr>
        </p:pic>
        <p:pic>
          <p:nvPicPr>
            <p:cNvPr id="212" name="Picture 2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781" y="4345665"/>
              <a:ext cx="172308" cy="172308"/>
            </a:xfrm>
            <a:prstGeom prst="rect">
              <a:avLst/>
            </a:prstGeom>
          </p:spPr>
        </p:pic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247" y="3850472"/>
              <a:ext cx="172308" cy="172308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9870" y="4158447"/>
              <a:ext cx="172308" cy="172308"/>
            </a:xfrm>
            <a:prstGeom prst="rect">
              <a:avLst/>
            </a:prstGeom>
          </p:spPr>
        </p:pic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038" y="3826116"/>
              <a:ext cx="172308" cy="172308"/>
            </a:xfrm>
            <a:prstGeom prst="rect">
              <a:avLst/>
            </a:prstGeom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126" y="3987117"/>
              <a:ext cx="172308" cy="172308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15" y="3799899"/>
              <a:ext cx="172308" cy="172308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982" y="4115039"/>
              <a:ext cx="172308" cy="172308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2740308" y="3504666"/>
              <a:ext cx="5320623" cy="41706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/>
        </p:nvGrpSpPr>
        <p:grpSpPr>
          <a:xfrm>
            <a:off x="2939294" y="1815128"/>
            <a:ext cx="2504019" cy="1866501"/>
            <a:chOff x="2740308" y="1638435"/>
            <a:chExt cx="5320623" cy="3412673"/>
          </a:xfrm>
        </p:grpSpPr>
        <p:grpSp>
          <p:nvGrpSpPr>
            <p:cNvPr id="185" name="Group 184"/>
            <p:cNvGrpSpPr/>
            <p:nvPr/>
          </p:nvGrpSpPr>
          <p:grpSpPr>
            <a:xfrm>
              <a:off x="3003459" y="1638435"/>
              <a:ext cx="4444839" cy="3412673"/>
              <a:chOff x="3041830" y="1657311"/>
              <a:chExt cx="4444839" cy="3412673"/>
            </a:xfrm>
          </p:grpSpPr>
          <p:pic>
            <p:nvPicPr>
              <p:cNvPr id="219" name="Picture 2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0720" y="16573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40" name="Picture 2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2336" y="362724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41" name="Picture 24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4946" y="391983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45" name="Picture 24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3425" y="344002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46" name="Picture 2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653" y="376323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47" name="Picture 24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162" y="412209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48" name="Picture 2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830" y="415671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49" name="Picture 24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0805" y="375946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50" name="Picture 2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9922" y="405655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51" name="Picture 25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6245" y="449279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52" name="Picture 25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2627" y="454482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53" name="Picture 25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3715" y="470582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54" name="Picture 2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861" y="391596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0181" y="421063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56" name="Picture 25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4804" y="451860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57" name="Picture 25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169" y="489767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58" name="Picture 25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3747" y="368661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59" name="Picture 2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1972" y="418627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60" name="Picture 25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3060" y="434727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61" name="Picture 26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9526" y="385208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4149" y="416005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6514" y="453912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74" name="Picture 27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9421" y="362704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77" name="Picture 27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704" y="360784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278" name="Picture 27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4127" y="186836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79" name="Picture 27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84" y="193984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80" name="Picture 27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8991" y="215089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81" name="Picture 2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3516" y="176800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82" name="Picture 28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923" y="197905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83" name="Picture 28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8380" y="20505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84" name="Picture 28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787" y="226158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85" name="Picture 28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9223" y="23445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86" name="Picture 28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630" y="25556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87" name="Picture 28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087" y="262712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88" name="Picture 28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7494" y="283818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89" name="Picture 28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2019" y="245528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5426" y="266634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91" name="Picture 29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6883" y="273781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92" name="Picture 29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0290" y="294887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93" name="Picture 29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374" y="21079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94" name="Picture 29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7831" y="217940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95" name="Picture 29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1238" y="239046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96" name="Picture 29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0627" y="229009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97" name="Picture 29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1785" y="198013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98" name="Picture 29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1174" y="187977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299" name="Picture 29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7541" y="23827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00" name="Picture 29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3745" y="252033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01" name="Picture 30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288" y="266742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02" name="Picture 30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745" y="27388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03" name="Picture 30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5152" y="29499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04" name="Picture 30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3084" y="277811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05" name="Picture 30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4032" y="221970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06" name="Picture 30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5489" y="229117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07" name="Picture 30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8896" y="25022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08" name="Picture 30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8285" y="240186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09" name="Picture 30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1079" y="283071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10" name="Picture 30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536" y="290218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11" name="Picture 3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5943" y="311324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12" name="Picture 3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5332" y="301287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13" name="Picture 3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739" y="322393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14" name="Picture 3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194" y="301395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15" name="Picture 3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3601" y="322501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16" name="Picture 3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1533" y="305317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17" name="Picture 3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7345" y="277729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18" name="Picture 3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3511" y="337233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19" name="Picture 3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968" y="344380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20" name="Picture 3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375" y="365486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21" name="Picture 3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764" y="35544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22" name="Picture 3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2626" y="355557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23" name="Picture 3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3965" y="359479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24" name="Picture 3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9777" y="33189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25" name="Picture 3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1011" y="303227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26" name="Picture 3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468" y="31037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27" name="Picture 3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875" y="331480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28" name="Picture 3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5264" y="321444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29" name="Picture 32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8671" y="34254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30" name="Picture 32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1199" y="347924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31" name="Picture 33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2656" y="355071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32" name="Picture 33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0588" y="337887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33" name="Picture 3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3995" y="358993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34" name="Picture 33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4677" y="2573330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35" name="Picture 33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9705" y="188116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39" name="Picture 33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5158" y="223457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40" name="Picture 33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8565" y="244562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341" name="Picture 34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2004" y="262849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96" name="Picture 59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3466" y="1916293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597" name="Picture 59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6873" y="2127347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598" name="Picture 59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8330" y="2198822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599" name="Picture 59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1737" y="2409878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00" name="Picture 59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1126" y="2309513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01" name="Picture 60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4533" y="2520568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02" name="Picture 60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1969" y="2603580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03" name="Picture 60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0577" y="2438387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04" name="Picture 60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985" y="2649443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05" name="Picture 60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3373" y="2549078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06" name="Picture 60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7423" y="2832312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07" name="Picture 60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17905" y="2493554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08" name="Picture 60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1311" y="2704609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09" name="Picture 60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92044" y="2396453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10" name="Picture 60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5452" y="2607508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11" name="Picture 6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6909" y="2678982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12" name="Picture 6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0315" y="2890038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13" name="Picture 6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9704" y="2789673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14" name="Picture 61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73112" y="3000728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15" name="Picture 6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20548" y="3083740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16" name="Picture 6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9156" y="2918547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17" name="Picture 61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32563" y="3129603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18" name="Picture 6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81952" y="3029238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19" name="Picture 61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6002" y="3312472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20" name="Picture 61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6483" y="2973714"/>
                <a:ext cx="155135" cy="155136"/>
              </a:xfrm>
              <a:prstGeom prst="rect">
                <a:avLst/>
              </a:prstGeom>
            </p:spPr>
          </p:pic>
          <p:pic>
            <p:nvPicPr>
              <p:cNvPr id="621" name="Picture 62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9890" y="3184769"/>
                <a:ext cx="155135" cy="155136"/>
              </a:xfrm>
              <a:prstGeom prst="rect">
                <a:avLst/>
              </a:prstGeom>
            </p:spPr>
          </p:pic>
        </p:grpSp>
        <p:pic>
          <p:nvPicPr>
            <p:cNvPr id="198" name="Picture 1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228" y="3761937"/>
              <a:ext cx="172308" cy="172308"/>
            </a:xfrm>
            <a:prstGeom prst="rect">
              <a:avLst/>
            </a:prstGeom>
          </p:spPr>
        </p:pic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311" y="4132633"/>
              <a:ext cx="172308" cy="172308"/>
            </a:xfrm>
            <a:prstGeom prst="rect">
              <a:avLst/>
            </a:prstGeom>
          </p:spPr>
        </p:pic>
        <p:pic>
          <p:nvPicPr>
            <p:cNvPr id="200" name="Picture 19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050" y="3994014"/>
              <a:ext cx="172308" cy="172308"/>
            </a:xfrm>
            <a:prstGeom prst="rect">
              <a:avLst/>
            </a:prstGeom>
          </p:spPr>
        </p:pic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781" y="4345665"/>
              <a:ext cx="172308" cy="172308"/>
            </a:xfrm>
            <a:prstGeom prst="rect">
              <a:avLst/>
            </a:prstGeom>
          </p:spPr>
        </p:pic>
        <p:pic>
          <p:nvPicPr>
            <p:cNvPr id="202" name="Picture 20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5247" y="3850472"/>
              <a:ext cx="172308" cy="172308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9870" y="4158447"/>
              <a:ext cx="172308" cy="172308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7038" y="3826116"/>
              <a:ext cx="172308" cy="172308"/>
            </a:xfrm>
            <a:prstGeom prst="rect">
              <a:avLst/>
            </a:prstGeom>
          </p:spPr>
        </p:pic>
        <p:pic>
          <p:nvPicPr>
            <p:cNvPr id="209" name="Picture 20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126" y="3987117"/>
              <a:ext cx="172308" cy="172308"/>
            </a:xfrm>
            <a:prstGeom prst="rect">
              <a:avLst/>
            </a:prstGeom>
          </p:spPr>
        </p:pic>
        <p:pic>
          <p:nvPicPr>
            <p:cNvPr id="210" name="Picture 20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9215" y="3799899"/>
              <a:ext cx="172308" cy="172308"/>
            </a:xfrm>
            <a:prstGeom prst="rect">
              <a:avLst/>
            </a:prstGeom>
          </p:spPr>
        </p:pic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0982" y="4115039"/>
              <a:ext cx="172308" cy="172308"/>
            </a:xfrm>
            <a:prstGeom prst="rect">
              <a:avLst/>
            </a:prstGeom>
          </p:spPr>
        </p:pic>
        <p:cxnSp>
          <p:nvCxnSpPr>
            <p:cNvPr id="218" name="Straight Connector 217"/>
            <p:cNvCxnSpPr/>
            <p:nvPr/>
          </p:nvCxnSpPr>
          <p:spPr>
            <a:xfrm>
              <a:off x="2740308" y="3504666"/>
              <a:ext cx="5320623" cy="417066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9" name="Group 468"/>
          <p:cNvGrpSpPr/>
          <p:nvPr/>
        </p:nvGrpSpPr>
        <p:grpSpPr>
          <a:xfrm>
            <a:off x="3265338" y="4208994"/>
            <a:ext cx="2159678" cy="1710750"/>
            <a:chOff x="3003459" y="1451217"/>
            <a:chExt cx="4546273" cy="4068187"/>
          </a:xfrm>
        </p:grpSpPr>
        <p:grpSp>
          <p:nvGrpSpPr>
            <p:cNvPr id="470" name="Group 469"/>
            <p:cNvGrpSpPr/>
            <p:nvPr/>
          </p:nvGrpSpPr>
          <p:grpSpPr>
            <a:xfrm>
              <a:off x="3003459" y="1638435"/>
              <a:ext cx="4546273" cy="3412673"/>
              <a:chOff x="3041830" y="1657311"/>
              <a:chExt cx="4546273" cy="3412673"/>
            </a:xfrm>
          </p:grpSpPr>
          <p:pic>
            <p:nvPicPr>
              <p:cNvPr id="483" name="Picture 48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0720" y="16573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484" name="Picture 48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372" y="209557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85" name="Picture 48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45385" y="289452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86" name="Picture 48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9426" y="268088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87" name="Picture 48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0514" y="284188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88" name="Picture 48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4687" y="331597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89" name="Picture 48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7385" y="315757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90" name="Picture 4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0194" y="288093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91" name="Picture 49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91282" y="304193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92" name="Picture 49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3286" y="334998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93" name="Picture 49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1248" y="346623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94" name="Picture 49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2336" y="362724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96" name="Picture 49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3482" y="283737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97" name="Picture 49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0022" y="303554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98" name="Picture 49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8802" y="313204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499" name="Picture 49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3425" y="344002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00" name="Picture 49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653" y="376323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01" name="Picture 50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2162" y="412209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02" name="Picture 50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1830" y="415671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03" name="Picture 50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0805" y="375946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04" name="Picture 50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9922" y="405655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06" name="Picture 50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2627" y="454482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07" name="Picture 50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3715" y="470582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08" name="Picture 50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4861" y="391596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09" name="Picture 50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70181" y="4210630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10" name="Picture 50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4804" y="451860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11" name="Picture 5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7169" y="489767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15" name="Picture 5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9526" y="3852082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16" name="Picture 5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74149" y="416005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17" name="Picture 5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6514" y="453912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18" name="Picture 5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3092" y="194605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19" name="Picture 5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8885" y="189626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20" name="Picture 5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4146" y="253136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21" name="Picture 5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86844" y="237296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22" name="Picture 5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9653" y="209631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23" name="Picture 52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2941" y="205276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24" name="Picture 5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9481" y="225093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25" name="Picture 52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8261" y="2347434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26" name="Picture 52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2884" y="2655409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27" name="Picture 5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80119" y="320559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28" name="Picture 52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9421" y="3627046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29" name="Picture 52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8216" y="3148447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30" name="Picture 5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4756" y="3346618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31" name="Picture 5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4704" y="3607841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32" name="Picture 53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4127" y="186836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33" name="Picture 5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84" y="193984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34" name="Picture 53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8991" y="215089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35" name="Picture 53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3516" y="176800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36" name="Picture 53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86923" y="197905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37" name="Picture 5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8380" y="20505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38" name="Picture 53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1787" y="226158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39" name="Picture 53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79223" y="23445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40" name="Picture 53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2630" y="25556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41" name="Picture 54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4087" y="262712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42" name="Picture 54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67494" y="283818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43" name="Picture 54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2019" y="245528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44" name="Picture 54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5426" y="266634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45" name="Picture 5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6883" y="273781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46" name="Picture 5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60290" y="294887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47" name="Picture 5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6374" y="21079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48" name="Picture 54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7831" y="217940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49" name="Picture 54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1238" y="239046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50" name="Picture 54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0627" y="229009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51" name="Picture 55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1785" y="198013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52" name="Picture 55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1174" y="187977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53" name="Picture 55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7541" y="23827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54" name="Picture 55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53745" y="252033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55" name="Picture 55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288" y="266742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56" name="Picture 55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745" y="27388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57" name="Picture 55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5152" y="29499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58" name="Picture 55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3084" y="277811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59" name="Picture 55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4032" y="221970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60" name="Picture 55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25489" y="229117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61" name="Picture 56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8896" y="250223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62" name="Picture 56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8285" y="240186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63" name="Picture 56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1079" y="283071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64" name="Picture 56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2536" y="290218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65" name="Picture 56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5943" y="311324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66" name="Picture 56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5332" y="301287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67" name="Picture 56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8739" y="322393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68" name="Picture 56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40194" y="301395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69" name="Picture 56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3601" y="322501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70" name="Picture 56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31533" y="3053174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71" name="Picture 57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7345" y="277729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72" name="Picture 57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3511" y="337233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73" name="Picture 57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84968" y="344380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74" name="Picture 57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8375" y="365486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75" name="Picture 57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764" y="35544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76" name="Picture 57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2626" y="355557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77" name="Picture 57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3965" y="359479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78" name="Picture 57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9777" y="33189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79" name="Picture 57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1011" y="303227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80" name="Picture 57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2468" y="310375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81" name="Picture 58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5875" y="334170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82" name="Picture 58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5264" y="324134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83" name="Picture 58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8671" y="34254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84" name="Picture 58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1199" y="347924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85" name="Picture 58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2656" y="355071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86" name="Picture 58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0588" y="337887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87" name="Picture 58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3995" y="358993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88" name="Picture 58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4677" y="2573330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89" name="Picture 58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9705" y="188116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90" name="Picture 5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507" y="266243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91" name="Picture 59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7275" y="2862483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92" name="Picture 59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3925" y="2354515"/>
                <a:ext cx="172308" cy="172308"/>
              </a:xfrm>
              <a:prstGeom prst="rect">
                <a:avLst/>
              </a:prstGeom>
            </p:spPr>
          </p:pic>
          <p:pic>
            <p:nvPicPr>
              <p:cNvPr id="593" name="Picture 59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5158" y="223457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94" name="Picture 59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8565" y="244562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595" name="Picture 59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2004" y="2628496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22" name="Picture 62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6768" y="373830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23" name="Picture 62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1541" y="388670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24" name="Picture 6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12998" y="395817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25" name="Picture 62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6405" y="416923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26" name="Picture 62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5794" y="406886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27" name="Picture 62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0655" y="406994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28" name="Picture 6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1995" y="410916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29" name="Picture 62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3905" y="385607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30" name="Picture 62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3293" y="375571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31" name="Picture 63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6700" y="393986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32" name="Picture 63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39229" y="399361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33" name="Picture 6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0686" y="406508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34" name="Picture 63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32025" y="4104301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35" name="Picture 63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7740" y="4142899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36" name="Picture 63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2513" y="429129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37" name="Picture 63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3970" y="436277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38" name="Picture 63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7376" y="457382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39" name="Picture 63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6766" y="447346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40" name="Picture 63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1627" y="447454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41" name="Picture 64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2967" y="4513758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42" name="Picture 64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64877" y="426067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43" name="Picture 64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4265" y="416030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44" name="Picture 64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7672" y="4344463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45" name="Picture 6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0201" y="4398207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46" name="Picture 6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1658" y="4469682"/>
                <a:ext cx="155136" cy="155136"/>
              </a:xfrm>
              <a:prstGeom prst="rect">
                <a:avLst/>
              </a:prstGeom>
            </p:spPr>
          </p:pic>
          <p:pic>
            <p:nvPicPr>
              <p:cNvPr id="647" name="Picture 64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2997" y="4508897"/>
                <a:ext cx="155136" cy="155136"/>
              </a:xfrm>
              <a:prstGeom prst="rect">
                <a:avLst/>
              </a:prstGeom>
            </p:spPr>
          </p:pic>
        </p:grpSp>
        <p:cxnSp>
          <p:nvCxnSpPr>
            <p:cNvPr id="471" name="Straight Connector 470"/>
            <p:cNvCxnSpPr/>
            <p:nvPr/>
          </p:nvCxnSpPr>
          <p:spPr>
            <a:xfrm>
              <a:off x="4541964" y="1451217"/>
              <a:ext cx="957019" cy="406818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Oval 3"/>
          <p:cNvSpPr/>
          <p:nvPr/>
        </p:nvSpPr>
        <p:spPr>
          <a:xfrm>
            <a:off x="2734056" y="1571154"/>
            <a:ext cx="2971800" cy="226722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48" name="Oval 647"/>
          <p:cNvSpPr/>
          <p:nvPr/>
        </p:nvSpPr>
        <p:spPr>
          <a:xfrm>
            <a:off x="2794491" y="3921652"/>
            <a:ext cx="2971800" cy="226722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" name="Straight Arrow Connector 5"/>
          <p:cNvCxnSpPr>
            <a:stCxn id="4" idx="6"/>
          </p:cNvCxnSpPr>
          <p:nvPr/>
        </p:nvCxnSpPr>
        <p:spPr>
          <a:xfrm>
            <a:off x="5705856" y="2704768"/>
            <a:ext cx="630936" cy="17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9" name="Oval 648"/>
          <p:cNvSpPr/>
          <p:nvPr/>
        </p:nvSpPr>
        <p:spPr>
          <a:xfrm>
            <a:off x="6267179" y="2111298"/>
            <a:ext cx="2971800" cy="226722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705856" y="3882064"/>
            <a:ext cx="758952" cy="713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0" name="Picture 6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033" y="293760"/>
            <a:ext cx="2315297" cy="120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0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4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048" y="169863"/>
            <a:ext cx="9905998" cy="1478570"/>
          </a:xfrm>
        </p:spPr>
        <p:txBody>
          <a:bodyPr/>
          <a:lstStyle/>
          <a:p>
            <a:r>
              <a:rPr lang="en-MY" dirty="0" smtClean="0"/>
              <a:t>Logistic Regression and neural network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6116" y="1996090"/>
            <a:ext cx="4560467" cy="3224845"/>
          </a:xfrm>
        </p:spPr>
      </p:pic>
      <p:grpSp>
        <p:nvGrpSpPr>
          <p:cNvPr id="5" name="Group 4"/>
          <p:cNvGrpSpPr/>
          <p:nvPr/>
        </p:nvGrpSpPr>
        <p:grpSpPr>
          <a:xfrm>
            <a:off x="2331165" y="2347801"/>
            <a:ext cx="2738973" cy="2076471"/>
            <a:chOff x="3041830" y="1657311"/>
            <a:chExt cx="4444839" cy="34126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720" y="1657311"/>
              <a:ext cx="155136" cy="15513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372" y="2095575"/>
              <a:ext cx="172308" cy="1723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60" y="2256576"/>
              <a:ext cx="172308" cy="17230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385" y="2894522"/>
              <a:ext cx="172308" cy="17230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464" y="2564631"/>
              <a:ext cx="172308" cy="17230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426" y="2680882"/>
              <a:ext cx="172308" cy="17230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514" y="2841883"/>
              <a:ext cx="172308" cy="17230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687" y="3315977"/>
              <a:ext cx="172308" cy="17230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385" y="3157577"/>
              <a:ext cx="172308" cy="17230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194" y="2880932"/>
              <a:ext cx="172308" cy="17230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282" y="3041933"/>
              <a:ext cx="172308" cy="17230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3286" y="3349988"/>
              <a:ext cx="172308" cy="17230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248" y="3466239"/>
              <a:ext cx="172308" cy="17230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336" y="3627240"/>
              <a:ext cx="172308" cy="17230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946" y="3919839"/>
              <a:ext cx="172308" cy="17230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482" y="2837378"/>
              <a:ext cx="172308" cy="17230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022" y="3035549"/>
              <a:ext cx="172308" cy="17230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802" y="3132047"/>
              <a:ext cx="172308" cy="17230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425" y="3440022"/>
              <a:ext cx="172308" cy="17230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513" y="3439361"/>
              <a:ext cx="172308" cy="17230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3763236"/>
              <a:ext cx="172308" cy="17230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162" y="4122095"/>
              <a:ext cx="172308" cy="17230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830" y="4156710"/>
              <a:ext cx="172308" cy="17230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805" y="3759465"/>
              <a:ext cx="172308" cy="17230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922" y="4056557"/>
              <a:ext cx="172308" cy="17230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245" y="4492791"/>
              <a:ext cx="172308" cy="17230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627" y="4544822"/>
              <a:ext cx="172308" cy="17230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715" y="4705823"/>
              <a:ext cx="172308" cy="17230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861" y="3915961"/>
              <a:ext cx="172308" cy="17230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181" y="4210630"/>
              <a:ext cx="172308" cy="17230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04" y="4518605"/>
              <a:ext cx="172308" cy="17230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69" y="4897676"/>
              <a:ext cx="172308" cy="17230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747" y="3686615"/>
              <a:ext cx="172308" cy="172308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972" y="4186274"/>
              <a:ext cx="172308" cy="17230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060" y="4347275"/>
              <a:ext cx="172308" cy="172308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526" y="3852082"/>
              <a:ext cx="172308" cy="17230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149" y="4160057"/>
              <a:ext cx="172308" cy="17230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514" y="4539128"/>
              <a:ext cx="172308" cy="17230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092" y="1946057"/>
              <a:ext cx="172308" cy="17230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885" y="1896269"/>
              <a:ext cx="172308" cy="172308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146" y="2531364"/>
              <a:ext cx="172308" cy="17230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844" y="2372964"/>
              <a:ext cx="172308" cy="17230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2096319"/>
              <a:ext cx="172308" cy="17230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941" y="2052765"/>
              <a:ext cx="172308" cy="172308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81" y="2250936"/>
              <a:ext cx="172308" cy="17230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61" y="2347434"/>
              <a:ext cx="172308" cy="172308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4" y="2655409"/>
              <a:ext cx="172308" cy="172308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19" y="3205591"/>
              <a:ext cx="172308" cy="172308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21" y="3627046"/>
              <a:ext cx="172308" cy="172308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216" y="3148447"/>
              <a:ext cx="172308" cy="17230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4756" y="3346618"/>
              <a:ext cx="172308" cy="17230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704" y="3607841"/>
              <a:ext cx="172308" cy="17230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127" y="1868366"/>
              <a:ext cx="155136" cy="155136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84" y="1939841"/>
              <a:ext cx="155136" cy="15513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991" y="2150896"/>
              <a:ext cx="155136" cy="15513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516" y="1768001"/>
              <a:ext cx="155136" cy="15513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923" y="1979056"/>
              <a:ext cx="155136" cy="15513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380" y="2050531"/>
              <a:ext cx="155136" cy="15513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787" y="2261586"/>
              <a:ext cx="155136" cy="15513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223" y="2344598"/>
              <a:ext cx="155136" cy="15513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630" y="2555653"/>
              <a:ext cx="155136" cy="15513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087" y="2627128"/>
              <a:ext cx="155136" cy="155136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494" y="2838183"/>
              <a:ext cx="155136" cy="15513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019" y="2455288"/>
              <a:ext cx="155136" cy="155136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426" y="2666343"/>
              <a:ext cx="155136" cy="155136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83" y="2737818"/>
              <a:ext cx="155136" cy="155136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290" y="2948873"/>
              <a:ext cx="155136" cy="155136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374" y="2107931"/>
              <a:ext cx="155136" cy="15513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31" y="2179406"/>
              <a:ext cx="155136" cy="155136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238" y="2390461"/>
              <a:ext cx="155136" cy="15513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627" y="2290096"/>
              <a:ext cx="155136" cy="15513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785" y="1980136"/>
              <a:ext cx="155136" cy="155136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174" y="1879771"/>
              <a:ext cx="155136" cy="155136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541" y="2382711"/>
              <a:ext cx="155136" cy="155136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3745" y="2520338"/>
              <a:ext cx="155136" cy="15513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288" y="2667423"/>
              <a:ext cx="155136" cy="155136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745" y="2738898"/>
              <a:ext cx="155136" cy="155136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152" y="2949953"/>
              <a:ext cx="155136" cy="155136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084" y="2778113"/>
              <a:ext cx="155136" cy="155136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032" y="2219701"/>
              <a:ext cx="155136" cy="155136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489" y="2291176"/>
              <a:ext cx="155136" cy="155136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896" y="2502231"/>
              <a:ext cx="155136" cy="155136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285" y="2401866"/>
              <a:ext cx="155136" cy="155136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079" y="2830714"/>
              <a:ext cx="155136" cy="155136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536" y="2902189"/>
              <a:ext cx="155136" cy="155136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943" y="3113244"/>
              <a:ext cx="155136" cy="155136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332" y="3012879"/>
              <a:ext cx="155136" cy="155136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739" y="3223934"/>
              <a:ext cx="155136" cy="155136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194" y="3013959"/>
              <a:ext cx="155136" cy="155136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01" y="3225014"/>
              <a:ext cx="155136" cy="155136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533" y="3053174"/>
              <a:ext cx="155136" cy="155136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345" y="2777292"/>
              <a:ext cx="155136" cy="155136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511" y="3372333"/>
              <a:ext cx="155136" cy="155136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968" y="3443808"/>
              <a:ext cx="155136" cy="155136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375" y="3654863"/>
              <a:ext cx="155136" cy="155136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764" y="3554498"/>
              <a:ext cx="155136" cy="155136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71" y="3765553"/>
              <a:ext cx="155136" cy="155136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626" y="3555578"/>
              <a:ext cx="155136" cy="155136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033" y="3766633"/>
              <a:ext cx="155136" cy="155136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965" y="3594793"/>
              <a:ext cx="155136" cy="155136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77" y="3318911"/>
              <a:ext cx="155136" cy="155136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011" y="3032278"/>
              <a:ext cx="155136" cy="155136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68" y="3103753"/>
              <a:ext cx="155136" cy="155136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875" y="3314808"/>
              <a:ext cx="155136" cy="155136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264" y="3214443"/>
              <a:ext cx="155136" cy="155136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71" y="3425498"/>
              <a:ext cx="155136" cy="155136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199" y="3479242"/>
              <a:ext cx="155136" cy="155136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656" y="3550717"/>
              <a:ext cx="155136" cy="155136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063" y="3761772"/>
              <a:ext cx="155136" cy="155136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88" y="3378877"/>
              <a:ext cx="155136" cy="155136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995" y="3589932"/>
              <a:ext cx="155136" cy="155136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081" y="3935544"/>
              <a:ext cx="155136" cy="155136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488" y="4146599"/>
              <a:ext cx="155136" cy="155136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648" y="3754303"/>
              <a:ext cx="155136" cy="155136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105" y="3825778"/>
              <a:ext cx="155136" cy="155136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9580" y="3955867"/>
              <a:ext cx="155136" cy="15513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2732901" y="1837776"/>
            <a:ext cx="1920240" cy="28346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338661" y="5413439"/>
            <a:ext cx="281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dirty="0" smtClean="0"/>
              <a:t>Logistic Regression</a:t>
            </a:r>
            <a:endParaRPr lang="en-MY" sz="2800" dirty="0"/>
          </a:p>
        </p:txBody>
      </p:sp>
      <p:pic>
        <p:nvPicPr>
          <p:cNvPr id="12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39" y="1858092"/>
            <a:ext cx="2189555" cy="1548301"/>
          </a:xfrm>
          <a:prstGeom prst="rect">
            <a:avLst/>
          </a:prstGeom>
        </p:spPr>
      </p:pic>
      <p:pic>
        <p:nvPicPr>
          <p:cNvPr id="12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482" y="3585266"/>
            <a:ext cx="2189555" cy="1548301"/>
          </a:xfrm>
          <a:prstGeom prst="rect">
            <a:avLst/>
          </a:prstGeom>
        </p:spPr>
      </p:pic>
      <p:pic>
        <p:nvPicPr>
          <p:cNvPr id="12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897" y="2743913"/>
            <a:ext cx="2189555" cy="1548301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7230564" y="5312440"/>
            <a:ext cx="2465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dirty="0" smtClean="0"/>
              <a:t>Neural Network</a:t>
            </a:r>
            <a:endParaRPr lang="en-MY" sz="2800" dirty="0"/>
          </a:p>
        </p:txBody>
      </p:sp>
      <p:grpSp>
        <p:nvGrpSpPr>
          <p:cNvPr id="129" name="Group 128"/>
          <p:cNvGrpSpPr/>
          <p:nvPr/>
        </p:nvGrpSpPr>
        <p:grpSpPr>
          <a:xfrm>
            <a:off x="8308438" y="1875265"/>
            <a:ext cx="3042099" cy="2353258"/>
            <a:chOff x="3041830" y="1202415"/>
            <a:chExt cx="4936759" cy="3867569"/>
          </a:xfrm>
        </p:grpSpPr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8372" y="2095575"/>
              <a:ext cx="172308" cy="172308"/>
            </a:xfrm>
            <a:prstGeom prst="rect">
              <a:avLst/>
            </a:prstGeom>
          </p:spPr>
        </p:pic>
        <p:pic>
          <p:nvPicPr>
            <p:cNvPr id="132" name="Picture 1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460" y="2256576"/>
              <a:ext cx="172308" cy="172308"/>
            </a:xfrm>
            <a:prstGeom prst="rect">
              <a:avLst/>
            </a:prstGeom>
          </p:spPr>
        </p:pic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385" y="2894522"/>
              <a:ext cx="172308" cy="172308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1464" y="2564631"/>
              <a:ext cx="172308" cy="172308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426" y="2680882"/>
              <a:ext cx="172308" cy="172308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514" y="2841883"/>
              <a:ext cx="172308" cy="172308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687" y="3315977"/>
              <a:ext cx="172308" cy="172308"/>
            </a:xfrm>
            <a:prstGeom prst="rect">
              <a:avLst/>
            </a:prstGeom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385" y="3157577"/>
              <a:ext cx="172308" cy="172308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194" y="2880932"/>
              <a:ext cx="172308" cy="172308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1282" y="3041933"/>
              <a:ext cx="172308" cy="172308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3286" y="3349989"/>
              <a:ext cx="172309" cy="172307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248" y="3466239"/>
              <a:ext cx="172308" cy="172308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337" y="3627240"/>
              <a:ext cx="172309" cy="172307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946" y="3919839"/>
              <a:ext cx="172309" cy="172307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482" y="2837378"/>
              <a:ext cx="172308" cy="172308"/>
            </a:xfrm>
            <a:prstGeom prst="rect">
              <a:avLst/>
            </a:prstGeom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022" y="3035549"/>
              <a:ext cx="172308" cy="172308"/>
            </a:xfrm>
            <a:prstGeom prst="rect">
              <a:avLst/>
            </a:prstGeom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802" y="3132047"/>
              <a:ext cx="172308" cy="172308"/>
            </a:xfrm>
            <a:prstGeom prst="rect">
              <a:avLst/>
            </a:prstGeom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425" y="3440022"/>
              <a:ext cx="172308" cy="172308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3763236"/>
              <a:ext cx="172308" cy="172308"/>
            </a:xfrm>
            <a:prstGeom prst="rect">
              <a:avLst/>
            </a:prstGeom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162" y="4122095"/>
              <a:ext cx="172309" cy="172307"/>
            </a:xfrm>
            <a:prstGeom prst="rect">
              <a:avLst/>
            </a:prstGeom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830" y="4156710"/>
              <a:ext cx="172308" cy="172308"/>
            </a:xfrm>
            <a:prstGeom prst="rect">
              <a:avLst/>
            </a:prstGeom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805" y="3759466"/>
              <a:ext cx="172309" cy="172307"/>
            </a:xfrm>
            <a:prstGeom prst="rect">
              <a:avLst/>
            </a:prstGeom>
          </p:spPr>
        </p:pic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922" y="4056557"/>
              <a:ext cx="172308" cy="172308"/>
            </a:xfrm>
            <a:prstGeom prst="rect">
              <a:avLst/>
            </a:prstGeom>
          </p:spPr>
        </p:pic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245" y="4492792"/>
              <a:ext cx="172309" cy="172307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627" y="4544821"/>
              <a:ext cx="172309" cy="172307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716" y="4705823"/>
              <a:ext cx="172309" cy="172307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861" y="3915961"/>
              <a:ext cx="172309" cy="172307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181" y="4210630"/>
              <a:ext cx="172309" cy="172307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03" y="4518604"/>
              <a:ext cx="172309" cy="172307"/>
            </a:xfrm>
            <a:prstGeom prst="rect">
              <a:avLst/>
            </a:prstGeom>
          </p:spPr>
        </p:pic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68" y="4897677"/>
              <a:ext cx="172309" cy="172307"/>
            </a:xfrm>
            <a:prstGeom prst="rect">
              <a:avLst/>
            </a:prstGeom>
          </p:spPr>
        </p:pic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748" y="3686614"/>
              <a:ext cx="172309" cy="172307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972" y="4186275"/>
              <a:ext cx="172309" cy="172307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060" y="4347275"/>
              <a:ext cx="172309" cy="172307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525" y="3852081"/>
              <a:ext cx="172309" cy="172307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150" y="4160058"/>
              <a:ext cx="172309" cy="172307"/>
            </a:xfrm>
            <a:prstGeom prst="rect">
              <a:avLst/>
            </a:prstGeom>
          </p:spPr>
        </p:pic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514" y="4539128"/>
              <a:ext cx="172309" cy="172307"/>
            </a:xfrm>
            <a:prstGeom prst="rect">
              <a:avLst/>
            </a:prstGeom>
          </p:spPr>
        </p:pic>
        <p:pic>
          <p:nvPicPr>
            <p:cNvPr id="168" name="Picture 1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092" y="1946057"/>
              <a:ext cx="172308" cy="172308"/>
            </a:xfrm>
            <a:prstGeom prst="rect">
              <a:avLst/>
            </a:prstGeom>
          </p:spPr>
        </p:pic>
        <p:pic>
          <p:nvPicPr>
            <p:cNvPr id="169" name="Picture 16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885" y="1896269"/>
              <a:ext cx="172308" cy="172308"/>
            </a:xfrm>
            <a:prstGeom prst="rect">
              <a:avLst/>
            </a:prstGeom>
          </p:spPr>
        </p:pic>
        <p:pic>
          <p:nvPicPr>
            <p:cNvPr id="170" name="Picture 16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146" y="2531364"/>
              <a:ext cx="172308" cy="172308"/>
            </a:xfrm>
            <a:prstGeom prst="rect">
              <a:avLst/>
            </a:prstGeom>
          </p:spPr>
        </p:pic>
        <p:pic>
          <p:nvPicPr>
            <p:cNvPr id="171" name="Picture 17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844" y="2372964"/>
              <a:ext cx="172308" cy="172308"/>
            </a:xfrm>
            <a:prstGeom prst="rect">
              <a:avLst/>
            </a:prstGeom>
          </p:spPr>
        </p:pic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2096319"/>
              <a:ext cx="172308" cy="172308"/>
            </a:xfrm>
            <a:prstGeom prst="rect">
              <a:avLst/>
            </a:prstGeom>
          </p:spPr>
        </p:pic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941" y="2052765"/>
              <a:ext cx="172308" cy="172308"/>
            </a:xfrm>
            <a:prstGeom prst="rect">
              <a:avLst/>
            </a:prstGeom>
          </p:spPr>
        </p:pic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81" y="2250936"/>
              <a:ext cx="172308" cy="172308"/>
            </a:xfrm>
            <a:prstGeom prst="rect">
              <a:avLst/>
            </a:prstGeom>
          </p:spPr>
        </p:pic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61" y="2347434"/>
              <a:ext cx="172308" cy="172308"/>
            </a:xfrm>
            <a:prstGeom prst="rect">
              <a:avLst/>
            </a:prstGeom>
          </p:spPr>
        </p:pic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4" y="2655409"/>
              <a:ext cx="172308" cy="172308"/>
            </a:xfrm>
            <a:prstGeom prst="rect">
              <a:avLst/>
            </a:prstGeom>
          </p:spPr>
        </p:pic>
        <p:pic>
          <p:nvPicPr>
            <p:cNvPr id="177" name="Picture 17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19" y="3205591"/>
              <a:ext cx="172308" cy="172308"/>
            </a:xfrm>
            <a:prstGeom prst="rect">
              <a:avLst/>
            </a:prstGeom>
          </p:spPr>
        </p:pic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21" y="3627046"/>
              <a:ext cx="172308" cy="172308"/>
            </a:xfrm>
            <a:prstGeom prst="rect">
              <a:avLst/>
            </a:prstGeom>
          </p:spPr>
        </p:pic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216" y="3148447"/>
              <a:ext cx="172308" cy="172308"/>
            </a:xfrm>
            <a:prstGeom prst="rect">
              <a:avLst/>
            </a:prstGeom>
          </p:spPr>
        </p:pic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4756" y="3346618"/>
              <a:ext cx="172308" cy="172308"/>
            </a:xfrm>
            <a:prstGeom prst="rect">
              <a:avLst/>
            </a:prstGeom>
          </p:spPr>
        </p:pic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704" y="3607841"/>
              <a:ext cx="172308" cy="172308"/>
            </a:xfrm>
            <a:prstGeom prst="rect">
              <a:avLst/>
            </a:prstGeom>
          </p:spPr>
        </p:pic>
        <p:pic>
          <p:nvPicPr>
            <p:cNvPr id="192" name="Picture 19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494" y="2838183"/>
              <a:ext cx="155136" cy="155136"/>
            </a:xfrm>
            <a:prstGeom prst="rect">
              <a:avLst/>
            </a:prstGeom>
          </p:spPr>
        </p:pic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426" y="2666343"/>
              <a:ext cx="155136" cy="155136"/>
            </a:xfrm>
            <a:prstGeom prst="rect">
              <a:avLst/>
            </a:prstGeom>
          </p:spPr>
        </p:pic>
        <p:pic>
          <p:nvPicPr>
            <p:cNvPr id="195" name="Picture 19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83" y="2737818"/>
              <a:ext cx="155136" cy="155136"/>
            </a:xfrm>
            <a:prstGeom prst="rect">
              <a:avLst/>
            </a:prstGeom>
          </p:spPr>
        </p:pic>
        <p:pic>
          <p:nvPicPr>
            <p:cNvPr id="196" name="Picture 1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290" y="2948873"/>
              <a:ext cx="155136" cy="155136"/>
            </a:xfrm>
            <a:prstGeom prst="rect">
              <a:avLst/>
            </a:prstGeom>
          </p:spPr>
        </p:pic>
        <p:pic>
          <p:nvPicPr>
            <p:cNvPr id="207" name="Picture 2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152" y="2949953"/>
              <a:ext cx="155136" cy="155136"/>
            </a:xfrm>
            <a:prstGeom prst="rect">
              <a:avLst/>
            </a:prstGeom>
          </p:spPr>
        </p:pic>
        <p:pic>
          <p:nvPicPr>
            <p:cNvPr id="211" name="Picture 2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896" y="2502231"/>
              <a:ext cx="155136" cy="155136"/>
            </a:xfrm>
            <a:prstGeom prst="rect">
              <a:avLst/>
            </a:prstGeom>
          </p:spPr>
        </p:pic>
        <p:pic>
          <p:nvPicPr>
            <p:cNvPr id="213" name="Picture 2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079" y="2830714"/>
              <a:ext cx="155136" cy="155136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536" y="2902189"/>
              <a:ext cx="155136" cy="155136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943" y="3113244"/>
              <a:ext cx="155136" cy="155136"/>
            </a:xfrm>
            <a:prstGeom prst="rect">
              <a:avLst/>
            </a:prstGeom>
          </p:spPr>
        </p:pic>
        <p:pic>
          <p:nvPicPr>
            <p:cNvPr id="216" name="Picture 2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332" y="3012879"/>
              <a:ext cx="155136" cy="155136"/>
            </a:xfrm>
            <a:prstGeom prst="rect">
              <a:avLst/>
            </a:prstGeom>
          </p:spPr>
        </p:pic>
        <p:pic>
          <p:nvPicPr>
            <p:cNvPr id="217" name="Picture 2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739" y="3223934"/>
              <a:ext cx="155136" cy="155136"/>
            </a:xfrm>
            <a:prstGeom prst="rect">
              <a:avLst/>
            </a:prstGeom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345" y="2777292"/>
              <a:ext cx="155136" cy="155136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511" y="3372333"/>
              <a:ext cx="155136" cy="155136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968" y="3443808"/>
              <a:ext cx="155136" cy="155136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375" y="3654863"/>
              <a:ext cx="155136" cy="155136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764" y="3554498"/>
              <a:ext cx="155136" cy="155136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71" y="3765553"/>
              <a:ext cx="155136" cy="155136"/>
            </a:xfrm>
            <a:prstGeom prst="rect">
              <a:avLst/>
            </a:prstGeom>
          </p:spPr>
        </p:pic>
        <p:pic>
          <p:nvPicPr>
            <p:cNvPr id="230" name="Picture 2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77" y="3318911"/>
              <a:ext cx="155136" cy="155136"/>
            </a:xfrm>
            <a:prstGeom prst="rect">
              <a:avLst/>
            </a:prstGeom>
          </p:spPr>
        </p:pic>
        <p:pic>
          <p:nvPicPr>
            <p:cNvPr id="231" name="Picture 2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011" y="3032278"/>
              <a:ext cx="155136" cy="155136"/>
            </a:xfrm>
            <a:prstGeom prst="rect">
              <a:avLst/>
            </a:prstGeom>
          </p:spPr>
        </p:pic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468" y="3103753"/>
              <a:ext cx="155136" cy="155136"/>
            </a:xfrm>
            <a:prstGeom prst="rect">
              <a:avLst/>
            </a:prstGeom>
          </p:spPr>
        </p:pic>
        <p:pic>
          <p:nvPicPr>
            <p:cNvPr id="233" name="Picture 2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5875" y="3314808"/>
              <a:ext cx="155136" cy="155136"/>
            </a:xfrm>
            <a:prstGeom prst="rect">
              <a:avLst/>
            </a:prstGeom>
          </p:spPr>
        </p:pic>
        <p:pic>
          <p:nvPicPr>
            <p:cNvPr id="234" name="Picture 2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264" y="3214443"/>
              <a:ext cx="155136" cy="155136"/>
            </a:xfrm>
            <a:prstGeom prst="rect">
              <a:avLst/>
            </a:prstGeom>
          </p:spPr>
        </p:pic>
        <p:pic>
          <p:nvPicPr>
            <p:cNvPr id="235" name="Picture 2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71" y="3425498"/>
              <a:ext cx="155136" cy="155136"/>
            </a:xfrm>
            <a:prstGeom prst="rect">
              <a:avLst/>
            </a:prstGeom>
          </p:spPr>
        </p:pic>
        <p:pic>
          <p:nvPicPr>
            <p:cNvPr id="238" name="Picture 2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063" y="3761772"/>
              <a:ext cx="155136" cy="155136"/>
            </a:xfrm>
            <a:prstGeom prst="rect">
              <a:avLst/>
            </a:prstGeom>
          </p:spPr>
        </p:pic>
        <p:pic>
          <p:nvPicPr>
            <p:cNvPr id="246" name="Picture 2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5296" y="1202415"/>
              <a:ext cx="172309" cy="172307"/>
            </a:xfrm>
            <a:prstGeom prst="rect">
              <a:avLst/>
            </a:prstGeom>
          </p:spPr>
        </p:pic>
        <p:pic>
          <p:nvPicPr>
            <p:cNvPr id="247" name="Picture 2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4347" y="1479666"/>
              <a:ext cx="172309" cy="172307"/>
            </a:xfrm>
            <a:prstGeom prst="rect">
              <a:avLst/>
            </a:prstGeom>
          </p:spPr>
        </p:pic>
        <p:pic>
          <p:nvPicPr>
            <p:cNvPr id="248" name="Picture 2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957" y="1772266"/>
              <a:ext cx="172309" cy="172307"/>
            </a:xfrm>
            <a:prstGeom prst="rect">
              <a:avLst/>
            </a:prstGeom>
          </p:spPr>
        </p:pic>
        <p:pic>
          <p:nvPicPr>
            <p:cNvPr id="249" name="Picture 2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1524" y="1291787"/>
              <a:ext cx="172309" cy="172307"/>
            </a:xfrm>
            <a:prstGeom prst="rect">
              <a:avLst/>
            </a:prstGeom>
          </p:spPr>
        </p:pic>
        <p:pic>
          <p:nvPicPr>
            <p:cNvPr id="250" name="Picture 2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173" y="1974521"/>
              <a:ext cx="172309" cy="172307"/>
            </a:xfrm>
            <a:prstGeom prst="rect">
              <a:avLst/>
            </a:prstGeom>
          </p:spPr>
        </p:pic>
        <p:pic>
          <p:nvPicPr>
            <p:cNvPr id="251" name="Picture 2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815" y="1611892"/>
              <a:ext cx="172309" cy="172307"/>
            </a:xfrm>
            <a:prstGeom prst="rect">
              <a:avLst/>
            </a:prstGeom>
          </p:spPr>
        </p:pic>
        <p:pic>
          <p:nvPicPr>
            <p:cNvPr id="252" name="Picture 2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8256" y="2345218"/>
              <a:ext cx="172309" cy="172307"/>
            </a:xfrm>
            <a:prstGeom prst="rect">
              <a:avLst/>
            </a:prstGeom>
          </p:spPr>
        </p:pic>
        <p:pic>
          <p:nvPicPr>
            <p:cNvPr id="253" name="Picture 2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4638" y="2397248"/>
              <a:ext cx="172309" cy="172307"/>
            </a:xfrm>
            <a:prstGeom prst="rect">
              <a:avLst/>
            </a:prstGeom>
          </p:spPr>
        </p:pic>
        <p:pic>
          <p:nvPicPr>
            <p:cNvPr id="254" name="Picture 2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5727" y="2558250"/>
              <a:ext cx="172309" cy="172307"/>
            </a:xfrm>
            <a:prstGeom prst="rect">
              <a:avLst/>
            </a:prstGeom>
          </p:spPr>
        </p:pic>
        <p:pic>
          <p:nvPicPr>
            <p:cNvPr id="255" name="Picture 2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872" y="1768387"/>
              <a:ext cx="172309" cy="172307"/>
            </a:xfrm>
            <a:prstGeom prst="rect">
              <a:avLst/>
            </a:prstGeom>
          </p:spPr>
        </p:pic>
        <p:pic>
          <p:nvPicPr>
            <p:cNvPr id="256" name="Picture 2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192" y="2063056"/>
              <a:ext cx="172309" cy="172307"/>
            </a:xfrm>
            <a:prstGeom prst="rect">
              <a:avLst/>
            </a:prstGeom>
          </p:spPr>
        </p:pic>
        <p:pic>
          <p:nvPicPr>
            <p:cNvPr id="257" name="Picture 2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6814" y="2371031"/>
              <a:ext cx="172309" cy="172307"/>
            </a:xfrm>
            <a:prstGeom prst="rect">
              <a:avLst/>
            </a:prstGeom>
          </p:spPr>
        </p:pic>
        <p:pic>
          <p:nvPicPr>
            <p:cNvPr id="258" name="Picture 2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179" y="2750103"/>
              <a:ext cx="172309" cy="172307"/>
            </a:xfrm>
            <a:prstGeom prst="rect">
              <a:avLst/>
            </a:prstGeom>
          </p:spPr>
        </p:pic>
        <p:pic>
          <p:nvPicPr>
            <p:cNvPr id="259" name="Picture 2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759" y="1539041"/>
              <a:ext cx="172309" cy="172307"/>
            </a:xfrm>
            <a:prstGeom prst="rect">
              <a:avLst/>
            </a:prstGeom>
          </p:spPr>
        </p:pic>
        <p:pic>
          <p:nvPicPr>
            <p:cNvPr id="260" name="Picture 25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983" y="2038701"/>
              <a:ext cx="172309" cy="172307"/>
            </a:xfrm>
            <a:prstGeom prst="rect">
              <a:avLst/>
            </a:prstGeom>
          </p:spPr>
        </p:pic>
        <p:pic>
          <p:nvPicPr>
            <p:cNvPr id="261" name="Picture 2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5071" y="2199701"/>
              <a:ext cx="172309" cy="172307"/>
            </a:xfrm>
            <a:prstGeom prst="rect">
              <a:avLst/>
            </a:prstGeom>
          </p:spPr>
        </p:pic>
        <p:pic>
          <p:nvPicPr>
            <p:cNvPr id="262" name="Picture 26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1536" y="1704508"/>
              <a:ext cx="172309" cy="172307"/>
            </a:xfrm>
            <a:prstGeom prst="rect">
              <a:avLst/>
            </a:prstGeom>
          </p:spPr>
        </p:pic>
        <p:pic>
          <p:nvPicPr>
            <p:cNvPr id="263" name="Picture 2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6161" y="2012484"/>
              <a:ext cx="172309" cy="172307"/>
            </a:xfrm>
            <a:prstGeom prst="rect">
              <a:avLst/>
            </a:prstGeom>
          </p:spPr>
        </p:pic>
        <p:pic>
          <p:nvPicPr>
            <p:cNvPr id="264" name="Picture 26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8525" y="2391555"/>
              <a:ext cx="172309" cy="172307"/>
            </a:xfrm>
            <a:prstGeom prst="rect">
              <a:avLst/>
            </a:prstGeom>
          </p:spPr>
        </p:pic>
        <p:pic>
          <p:nvPicPr>
            <p:cNvPr id="265" name="Picture 2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505" y="1818463"/>
              <a:ext cx="172309" cy="172307"/>
            </a:xfrm>
            <a:prstGeom prst="rect">
              <a:avLst/>
            </a:prstGeom>
          </p:spPr>
        </p:pic>
        <p:pic>
          <p:nvPicPr>
            <p:cNvPr id="266" name="Picture 2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556" y="2095714"/>
              <a:ext cx="172309" cy="172307"/>
            </a:xfrm>
            <a:prstGeom prst="rect">
              <a:avLst/>
            </a:prstGeom>
          </p:spPr>
        </p:pic>
        <p:pic>
          <p:nvPicPr>
            <p:cNvPr id="267" name="Picture 2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166" y="2388314"/>
              <a:ext cx="172309" cy="172307"/>
            </a:xfrm>
            <a:prstGeom prst="rect">
              <a:avLst/>
            </a:prstGeom>
          </p:spPr>
        </p:pic>
        <p:pic>
          <p:nvPicPr>
            <p:cNvPr id="268" name="Picture 26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2733" y="1907835"/>
              <a:ext cx="172309" cy="172307"/>
            </a:xfrm>
            <a:prstGeom prst="rect">
              <a:avLst/>
            </a:prstGeom>
          </p:spPr>
        </p:pic>
        <p:pic>
          <p:nvPicPr>
            <p:cNvPr id="269" name="Picture 26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5382" y="2590569"/>
              <a:ext cx="172309" cy="172307"/>
            </a:xfrm>
            <a:prstGeom prst="rect">
              <a:avLst/>
            </a:prstGeom>
          </p:spPr>
        </p:pic>
        <p:pic>
          <p:nvPicPr>
            <p:cNvPr id="270" name="Picture 26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025" y="2227940"/>
              <a:ext cx="172309" cy="172307"/>
            </a:xfrm>
            <a:prstGeom prst="rect">
              <a:avLst/>
            </a:prstGeom>
          </p:spPr>
        </p:pic>
        <p:pic>
          <p:nvPicPr>
            <p:cNvPr id="271" name="Picture 27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9466" y="2961266"/>
              <a:ext cx="172309" cy="172307"/>
            </a:xfrm>
            <a:prstGeom prst="rect">
              <a:avLst/>
            </a:prstGeom>
          </p:spPr>
        </p:pic>
        <p:pic>
          <p:nvPicPr>
            <p:cNvPr id="272" name="Picture 27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848" y="3013296"/>
              <a:ext cx="172309" cy="172307"/>
            </a:xfrm>
            <a:prstGeom prst="rect">
              <a:avLst/>
            </a:prstGeom>
          </p:spPr>
        </p:pic>
        <p:pic>
          <p:nvPicPr>
            <p:cNvPr id="273" name="Picture 27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6937" y="3174297"/>
              <a:ext cx="172309" cy="172307"/>
            </a:xfrm>
            <a:prstGeom prst="rect">
              <a:avLst/>
            </a:prstGeom>
          </p:spPr>
        </p:pic>
        <p:pic>
          <p:nvPicPr>
            <p:cNvPr id="274" name="Picture 27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8082" y="2384435"/>
              <a:ext cx="172309" cy="172307"/>
            </a:xfrm>
            <a:prstGeom prst="rect">
              <a:avLst/>
            </a:prstGeom>
          </p:spPr>
        </p:pic>
        <p:pic>
          <p:nvPicPr>
            <p:cNvPr id="275" name="Picture 27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402" y="2679104"/>
              <a:ext cx="172309" cy="172307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8023" y="2987079"/>
              <a:ext cx="172309" cy="172307"/>
            </a:xfrm>
            <a:prstGeom prst="rect">
              <a:avLst/>
            </a:prstGeom>
          </p:spPr>
        </p:pic>
        <p:pic>
          <p:nvPicPr>
            <p:cNvPr id="278" name="Picture 2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6969" y="2155089"/>
              <a:ext cx="172309" cy="172307"/>
            </a:xfrm>
            <a:prstGeom prst="rect">
              <a:avLst/>
            </a:prstGeom>
          </p:spPr>
        </p:pic>
        <p:pic>
          <p:nvPicPr>
            <p:cNvPr id="279" name="Picture 27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5193" y="2654749"/>
              <a:ext cx="172309" cy="172307"/>
            </a:xfrm>
            <a:prstGeom prst="rect">
              <a:avLst/>
            </a:prstGeom>
          </p:spPr>
        </p:pic>
        <p:pic>
          <p:nvPicPr>
            <p:cNvPr id="280" name="Picture 27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280" y="2815749"/>
              <a:ext cx="172309" cy="172307"/>
            </a:xfrm>
            <a:prstGeom prst="rect">
              <a:avLst/>
            </a:prstGeom>
          </p:spPr>
        </p:pic>
        <p:pic>
          <p:nvPicPr>
            <p:cNvPr id="281" name="Picture 28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745" y="2320556"/>
              <a:ext cx="172309" cy="172307"/>
            </a:xfrm>
            <a:prstGeom prst="rect">
              <a:avLst/>
            </a:prstGeom>
          </p:spPr>
        </p:pic>
        <p:pic>
          <p:nvPicPr>
            <p:cNvPr id="282" name="Picture 28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7371" y="2628532"/>
              <a:ext cx="172309" cy="172307"/>
            </a:xfrm>
            <a:prstGeom prst="rect">
              <a:avLst/>
            </a:prstGeom>
          </p:spPr>
        </p:pic>
        <p:pic>
          <p:nvPicPr>
            <p:cNvPr id="283" name="Picture 2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9734" y="3007603"/>
              <a:ext cx="172309" cy="172307"/>
            </a:xfrm>
            <a:prstGeom prst="rect">
              <a:avLst/>
            </a:prstGeom>
          </p:spPr>
        </p:pic>
        <p:pic>
          <p:nvPicPr>
            <p:cNvPr id="284" name="Picture 28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361" y="4464926"/>
              <a:ext cx="172309" cy="172307"/>
            </a:xfrm>
            <a:prstGeom prst="rect">
              <a:avLst/>
            </a:prstGeom>
          </p:spPr>
        </p:pic>
        <p:pic>
          <p:nvPicPr>
            <p:cNvPr id="285" name="Picture 28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089" y="4158409"/>
              <a:ext cx="172309" cy="172307"/>
            </a:xfrm>
            <a:prstGeom prst="rect">
              <a:avLst/>
            </a:prstGeom>
          </p:spPr>
        </p:pic>
        <p:pic>
          <p:nvPicPr>
            <p:cNvPr id="286" name="Picture 28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176" y="4319409"/>
              <a:ext cx="172309" cy="172307"/>
            </a:xfrm>
            <a:prstGeom prst="rect">
              <a:avLst/>
            </a:prstGeom>
          </p:spPr>
        </p:pic>
        <p:pic>
          <p:nvPicPr>
            <p:cNvPr id="287" name="Picture 28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267" y="4132192"/>
              <a:ext cx="172309" cy="172307"/>
            </a:xfrm>
            <a:prstGeom prst="rect">
              <a:avLst/>
            </a:prstGeom>
          </p:spPr>
        </p:pic>
      </p:grpSp>
      <p:cxnSp>
        <p:nvCxnSpPr>
          <p:cNvPr id="289" name="Straight Connector 288"/>
          <p:cNvCxnSpPr/>
          <p:nvPr/>
        </p:nvCxnSpPr>
        <p:spPr>
          <a:xfrm flipH="1">
            <a:off x="8537864" y="1875265"/>
            <a:ext cx="1965648" cy="26235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>
            <a:off x="9517224" y="1837776"/>
            <a:ext cx="2068387" cy="24816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 flipV="1">
            <a:off x="8555328" y="3406393"/>
            <a:ext cx="3488938" cy="810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89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  <p:bldP spid="1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Cutting data with style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68" y="2478722"/>
            <a:ext cx="160084" cy="160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56" y="2144236"/>
            <a:ext cx="160084" cy="160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264" y="3003740"/>
            <a:ext cx="160084" cy="160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790" y="3410712"/>
            <a:ext cx="180626" cy="1806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82" y="4087368"/>
            <a:ext cx="180626" cy="1806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78" y="3739896"/>
            <a:ext cx="180626" cy="18062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2423160" y="3163824"/>
            <a:ext cx="6547104" cy="18288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78608" y="2638806"/>
            <a:ext cx="6702552" cy="110109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156921" y="942926"/>
            <a:ext cx="2596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400" dirty="0" smtClean="0">
                <a:solidFill>
                  <a:srgbClr val="FF0000"/>
                </a:solidFill>
              </a:rPr>
              <a:t>Quiz</a:t>
            </a:r>
            <a:r>
              <a:rPr lang="en-MY" sz="24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MY" sz="2400" dirty="0" smtClean="0">
                <a:solidFill>
                  <a:schemeClr val="bg1"/>
                </a:solidFill>
              </a:rPr>
              <a:t>Which one is a better line?</a:t>
            </a:r>
          </a:p>
          <a:p>
            <a:endParaRPr lang="en-MY" sz="24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MY" sz="2400" dirty="0" smtClean="0">
                <a:solidFill>
                  <a:schemeClr val="bg1"/>
                </a:solidFill>
              </a:rPr>
              <a:t>Yellow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MY" sz="2400" dirty="0" smtClean="0">
                <a:solidFill>
                  <a:schemeClr val="bg1"/>
                </a:solidFill>
              </a:rPr>
              <a:t>Purple</a:t>
            </a:r>
            <a:endParaRPr lang="en-MY" sz="2400" dirty="0">
              <a:solidFill>
                <a:schemeClr val="bg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4184507" y="3304429"/>
            <a:ext cx="393192" cy="39319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0" name="Oval 19"/>
          <p:cNvSpPr/>
          <p:nvPr/>
        </p:nvSpPr>
        <p:spPr>
          <a:xfrm>
            <a:off x="7591710" y="2892488"/>
            <a:ext cx="393192" cy="39319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725092" y="3083782"/>
            <a:ext cx="63214" cy="387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789868" y="2590038"/>
            <a:ext cx="63214" cy="387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408202" y="2956957"/>
            <a:ext cx="89884" cy="48001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0"/>
          </p:cNvCxnSpPr>
          <p:nvPr/>
        </p:nvCxnSpPr>
        <p:spPr>
          <a:xfrm flipV="1">
            <a:off x="6913991" y="3378034"/>
            <a:ext cx="89401" cy="36186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146982" y="2804946"/>
            <a:ext cx="1578135" cy="518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973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3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Cutting data with style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868" y="2478722"/>
            <a:ext cx="160084" cy="1600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264" y="3003740"/>
            <a:ext cx="160084" cy="160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790" y="3410712"/>
            <a:ext cx="180626" cy="1806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78" y="3739896"/>
            <a:ext cx="180626" cy="18062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2423160" y="3163824"/>
            <a:ext cx="6547104" cy="18288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578608" y="2638806"/>
            <a:ext cx="6702552" cy="110109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725092" y="3083782"/>
            <a:ext cx="63214" cy="387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789868" y="2590038"/>
            <a:ext cx="63214" cy="38700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408202" y="2956957"/>
            <a:ext cx="89884" cy="48001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0"/>
          </p:cNvCxnSpPr>
          <p:nvPr/>
        </p:nvCxnSpPr>
        <p:spPr>
          <a:xfrm flipV="1">
            <a:off x="6913991" y="3378034"/>
            <a:ext cx="89401" cy="36186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9426" y="1969512"/>
            <a:ext cx="1018169" cy="10506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630030" y="3082123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Gradient descent</a:t>
            </a:r>
            <a:endParaRPr lang="en-MY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389" y="2063913"/>
            <a:ext cx="1102756" cy="14068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87614" y="4392957"/>
            <a:ext cx="3470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800" dirty="0" smtClean="0"/>
              <a:t>LINEAR OPTIMIZATION</a:t>
            </a:r>
            <a:endParaRPr lang="en-MY" sz="2800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77769" y="617547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dirty="0" smtClean="0">
                <a:solidFill>
                  <a:schemeClr val="bg1"/>
                </a:solidFill>
              </a:rPr>
              <a:t>Support vector machines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43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10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Support vector machines (</a:t>
            </a:r>
            <a:r>
              <a:rPr lang="en-MY" dirty="0" err="1" smtClean="0"/>
              <a:t>svm</a:t>
            </a:r>
            <a:r>
              <a:rPr lang="en-MY" dirty="0" smtClean="0"/>
              <a:t>)</a:t>
            </a:r>
            <a:endParaRPr lang="en-MY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65" y="2551176"/>
            <a:ext cx="1832299" cy="245059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989320" y="2551176"/>
            <a:ext cx="3557015" cy="2743200"/>
            <a:chOff x="3041830" y="1657311"/>
            <a:chExt cx="4444839" cy="341267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0720" y="1657311"/>
              <a:ext cx="155136" cy="15513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5385" y="2894522"/>
              <a:ext cx="172308" cy="17230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9426" y="2680882"/>
              <a:ext cx="172308" cy="17230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687" y="3315977"/>
              <a:ext cx="172308" cy="17230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7385" y="3157577"/>
              <a:ext cx="172308" cy="17230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194" y="2880932"/>
              <a:ext cx="172308" cy="17230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1248" y="3466239"/>
              <a:ext cx="172308" cy="17230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336" y="3627240"/>
              <a:ext cx="172308" cy="17230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4946" y="3919839"/>
              <a:ext cx="172308" cy="17230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482" y="2837378"/>
              <a:ext cx="172308" cy="172308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0022" y="3035549"/>
              <a:ext cx="172308" cy="172308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8802" y="3132047"/>
              <a:ext cx="172308" cy="17230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3425" y="3440022"/>
              <a:ext cx="172308" cy="17230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3763236"/>
              <a:ext cx="172308" cy="17230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2162" y="4122095"/>
              <a:ext cx="172308" cy="17230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1830" y="4156710"/>
              <a:ext cx="172308" cy="17230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0805" y="3759465"/>
              <a:ext cx="172308" cy="17230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9922" y="4056557"/>
              <a:ext cx="172308" cy="172308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6245" y="4492791"/>
              <a:ext cx="172308" cy="17230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2627" y="4544822"/>
              <a:ext cx="172308" cy="172308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715" y="4705823"/>
              <a:ext cx="172308" cy="17230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861" y="3915961"/>
              <a:ext cx="172308" cy="172308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0181" y="4210630"/>
              <a:ext cx="172308" cy="172308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4804" y="4518605"/>
              <a:ext cx="172308" cy="17230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169" y="4897676"/>
              <a:ext cx="172308" cy="172308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972" y="4186274"/>
              <a:ext cx="172308" cy="17230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526" y="3852082"/>
              <a:ext cx="172308" cy="17230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4149" y="4160057"/>
              <a:ext cx="172308" cy="17230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6514" y="4539128"/>
              <a:ext cx="172308" cy="172308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092" y="1946057"/>
              <a:ext cx="172308" cy="172308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8885" y="1896269"/>
              <a:ext cx="172308" cy="17230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4146" y="2531364"/>
              <a:ext cx="172308" cy="172308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844" y="2372964"/>
              <a:ext cx="172308" cy="172308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9653" y="2096319"/>
              <a:ext cx="172308" cy="172308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2941" y="2052765"/>
              <a:ext cx="172308" cy="172308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81" y="2250936"/>
              <a:ext cx="172308" cy="172308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261" y="2347434"/>
              <a:ext cx="172308" cy="172308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884" y="2655409"/>
              <a:ext cx="172308" cy="172308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0119" y="3205591"/>
              <a:ext cx="172308" cy="172308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421" y="3627046"/>
              <a:ext cx="172308" cy="172308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8216" y="3148447"/>
              <a:ext cx="172308" cy="172308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4756" y="3346618"/>
              <a:ext cx="172308" cy="172308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704" y="3607841"/>
              <a:ext cx="172308" cy="172308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4127" y="1868366"/>
              <a:ext cx="155136" cy="15513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84" y="1939841"/>
              <a:ext cx="155136" cy="155136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8991" y="2150896"/>
              <a:ext cx="155136" cy="155136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3516" y="1768001"/>
              <a:ext cx="155136" cy="15513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6923" y="1979056"/>
              <a:ext cx="155136" cy="155136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8380" y="2050531"/>
              <a:ext cx="155136" cy="155136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1787" y="2261586"/>
              <a:ext cx="155136" cy="155136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223" y="2344598"/>
              <a:ext cx="155136" cy="155136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630" y="2555653"/>
              <a:ext cx="155136" cy="155136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087" y="2627128"/>
              <a:ext cx="155136" cy="155136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7494" y="2838183"/>
              <a:ext cx="155136" cy="155136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019" y="2455288"/>
              <a:ext cx="155136" cy="155136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426" y="2666343"/>
              <a:ext cx="155136" cy="155136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883" y="2737818"/>
              <a:ext cx="155136" cy="155136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0290" y="2948873"/>
              <a:ext cx="155136" cy="15513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374" y="2107931"/>
              <a:ext cx="155136" cy="155136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7831" y="2179406"/>
              <a:ext cx="155136" cy="155136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1238" y="2390461"/>
              <a:ext cx="155136" cy="155136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0627" y="2290096"/>
              <a:ext cx="155136" cy="155136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785" y="1980136"/>
              <a:ext cx="155136" cy="155136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1174" y="1879771"/>
              <a:ext cx="155136" cy="155136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541" y="2382711"/>
              <a:ext cx="155136" cy="155136"/>
            </a:xfrm>
            <a:prstGeom prst="rect">
              <a:avLst/>
            </a:prstGeom>
          </p:spPr>
        </p:pic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3745" y="2520338"/>
              <a:ext cx="155136" cy="155136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288" y="2667423"/>
              <a:ext cx="155136" cy="155136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1745" y="2738898"/>
              <a:ext cx="155136" cy="155136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5152" y="2949953"/>
              <a:ext cx="155136" cy="155136"/>
            </a:xfrm>
            <a:prstGeom prst="rect">
              <a:avLst/>
            </a:prstGeom>
          </p:spPr>
        </p:pic>
        <p:pic>
          <p:nvPicPr>
            <p:cNvPr id="85" name="Picture 8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084" y="2778113"/>
              <a:ext cx="155136" cy="155136"/>
            </a:xfrm>
            <a:prstGeom prst="rect">
              <a:avLst/>
            </a:prstGeom>
          </p:spPr>
        </p:pic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4032" y="2219701"/>
              <a:ext cx="155136" cy="155136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5489" y="2291176"/>
              <a:ext cx="155136" cy="155136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8896" y="2502231"/>
              <a:ext cx="155136" cy="155136"/>
            </a:xfrm>
            <a:prstGeom prst="rect">
              <a:avLst/>
            </a:prstGeom>
          </p:spPr>
        </p:pic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285" y="2401866"/>
              <a:ext cx="155136" cy="155136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1079" y="2830714"/>
              <a:ext cx="155136" cy="155136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536" y="2902189"/>
              <a:ext cx="155136" cy="155136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943" y="3113244"/>
              <a:ext cx="155136" cy="155136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332" y="3012879"/>
              <a:ext cx="155136" cy="155136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8739" y="3223934"/>
              <a:ext cx="155136" cy="155136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194" y="3013959"/>
              <a:ext cx="155136" cy="155136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601" y="3225014"/>
              <a:ext cx="155136" cy="155136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1533" y="3053174"/>
              <a:ext cx="155136" cy="155136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7345" y="2777292"/>
              <a:ext cx="155136" cy="155136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511" y="3372333"/>
              <a:ext cx="155136" cy="155136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968" y="3443808"/>
              <a:ext cx="155136" cy="155136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8375" y="3654863"/>
              <a:ext cx="155136" cy="155136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764" y="3554498"/>
              <a:ext cx="155136" cy="155136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171" y="3765553"/>
              <a:ext cx="155136" cy="155136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626" y="3555578"/>
              <a:ext cx="155136" cy="155136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033" y="3766633"/>
              <a:ext cx="155136" cy="155136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3965" y="3594793"/>
              <a:ext cx="155136" cy="155136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777" y="3318911"/>
              <a:ext cx="155136" cy="155136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1011" y="3032278"/>
              <a:ext cx="155136" cy="155136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5264" y="3214443"/>
              <a:ext cx="155136" cy="155136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8671" y="3425498"/>
              <a:ext cx="155136" cy="155136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1199" y="3479242"/>
              <a:ext cx="155136" cy="155136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2656" y="3550717"/>
              <a:ext cx="155136" cy="155136"/>
            </a:xfrm>
            <a:prstGeom prst="rect">
              <a:avLst/>
            </a:prstGeom>
          </p:spPr>
        </p:pic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063" y="3761772"/>
              <a:ext cx="155136" cy="155136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588" y="3378877"/>
              <a:ext cx="155136" cy="155136"/>
            </a:xfrm>
            <a:prstGeom prst="rect">
              <a:avLst/>
            </a:prstGeom>
          </p:spPr>
        </p:pic>
        <p:pic>
          <p:nvPicPr>
            <p:cNvPr id="117" name="Picture 1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995" y="3589932"/>
              <a:ext cx="155136" cy="155136"/>
            </a:xfrm>
            <a:prstGeom prst="rect">
              <a:avLst/>
            </a:prstGeom>
          </p:spPr>
        </p:pic>
        <p:pic>
          <p:nvPicPr>
            <p:cNvPr id="118" name="Picture 1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0081" y="3935544"/>
              <a:ext cx="155136" cy="155136"/>
            </a:xfrm>
            <a:prstGeom prst="rect">
              <a:avLst/>
            </a:prstGeom>
          </p:spPr>
        </p:pic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3488" y="4146599"/>
              <a:ext cx="155136" cy="155136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9648" y="3754303"/>
              <a:ext cx="155136" cy="155136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105" y="3825778"/>
              <a:ext cx="155136" cy="155136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9580" y="3955867"/>
              <a:ext cx="155136" cy="155136"/>
            </a:xfrm>
            <a:prstGeom prst="rect">
              <a:avLst/>
            </a:prstGeom>
          </p:spPr>
        </p:pic>
      </p:grpSp>
      <p:cxnSp>
        <p:nvCxnSpPr>
          <p:cNvPr id="124" name="Straight Connector 123"/>
          <p:cNvCxnSpPr/>
          <p:nvPr/>
        </p:nvCxnSpPr>
        <p:spPr>
          <a:xfrm>
            <a:off x="6491133" y="2196168"/>
            <a:ext cx="1975104" cy="3035808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6718425" y="2070522"/>
            <a:ext cx="1975104" cy="3035808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29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Summary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249" y="1161385"/>
            <a:ext cx="1159163" cy="11764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4881" y="1835385"/>
            <a:ext cx="177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Linear Regression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980" y="2918597"/>
            <a:ext cx="511317" cy="3340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3141" y="3374136"/>
            <a:ext cx="133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Naïve Bayes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673" y="2312346"/>
            <a:ext cx="1461803" cy="7988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80325" y="4829406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Support Vector Machine 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12" y="4357614"/>
            <a:ext cx="2189555" cy="15483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22478" y="6003994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Logistic Regression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04" y="3955278"/>
            <a:ext cx="1277334" cy="17083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584" y="3149029"/>
            <a:ext cx="2315297" cy="12085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40837" y="4460074"/>
            <a:ext cx="16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Neural Network</a:t>
            </a:r>
            <a:endParaRPr lang="en-MY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5524" y="2528700"/>
            <a:ext cx="138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chemeClr val="bg1"/>
                </a:solidFill>
              </a:rPr>
              <a:t>Decision Tree</a:t>
            </a:r>
            <a:endParaRPr lang="en-MY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13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10133312" cy="1016757"/>
          </a:xfrm>
        </p:spPr>
        <p:txBody>
          <a:bodyPr/>
          <a:lstStyle/>
          <a:p>
            <a:pPr algn="ctr"/>
            <a:r>
              <a:rPr lang="en-MY" dirty="0" smtClean="0">
                <a:solidFill>
                  <a:schemeClr val="bg1"/>
                </a:solidFill>
              </a:rPr>
              <a:t>Linear Regression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610113" y="6003984"/>
            <a:ext cx="975087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981" y="5182554"/>
            <a:ext cx="1112024" cy="8276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694" y="4991249"/>
            <a:ext cx="1037896" cy="995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71" y="5092346"/>
            <a:ext cx="829489" cy="8418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51" y="6032185"/>
            <a:ext cx="469815" cy="46981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1618739" y="1751162"/>
            <a:ext cx="0" cy="425906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18739" y="4930867"/>
            <a:ext cx="9428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18739" y="3938827"/>
            <a:ext cx="9428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618739" y="2946788"/>
            <a:ext cx="9428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618739" y="2015136"/>
            <a:ext cx="94286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047411" y="2015136"/>
            <a:ext cx="0" cy="3988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05308" y="47560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5</a:t>
            </a:r>
            <a:endParaRPr lang="en-MY" dirty="0"/>
          </a:p>
        </p:txBody>
      </p:sp>
      <p:sp>
        <p:nvSpPr>
          <p:cNvPr id="24" name="TextBox 23"/>
          <p:cNvSpPr txBox="1"/>
          <p:nvPr/>
        </p:nvSpPr>
        <p:spPr>
          <a:xfrm>
            <a:off x="1199457" y="3754161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10</a:t>
            </a:r>
            <a:endParaRPr lang="en-MY" dirty="0"/>
          </a:p>
        </p:txBody>
      </p:sp>
      <p:sp>
        <p:nvSpPr>
          <p:cNvPr id="25" name="TextBox 24"/>
          <p:cNvSpPr txBox="1"/>
          <p:nvPr/>
        </p:nvSpPr>
        <p:spPr>
          <a:xfrm>
            <a:off x="1189920" y="276212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15</a:t>
            </a:r>
            <a:endParaRPr lang="en-MY" dirty="0"/>
          </a:p>
        </p:txBody>
      </p:sp>
      <p:sp>
        <p:nvSpPr>
          <p:cNvPr id="26" name="TextBox 25"/>
          <p:cNvSpPr txBox="1"/>
          <p:nvPr/>
        </p:nvSpPr>
        <p:spPr>
          <a:xfrm>
            <a:off x="1181295" y="183047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/>
              <a:t>20</a:t>
            </a:r>
            <a:endParaRPr lang="en-MY" dirty="0"/>
          </a:p>
        </p:txBody>
      </p:sp>
      <p:sp>
        <p:nvSpPr>
          <p:cNvPr id="27" name="TextBox 26"/>
          <p:cNvSpPr txBox="1"/>
          <p:nvPr/>
        </p:nvSpPr>
        <p:spPr>
          <a:xfrm>
            <a:off x="836223" y="2760642"/>
            <a:ext cx="461665" cy="1770678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MY" dirty="0" smtClean="0"/>
              <a:t>Price (RM 10,000)</a:t>
            </a:r>
            <a:endParaRPr lang="en-MY" dirty="0"/>
          </a:p>
        </p:txBody>
      </p:sp>
      <p:sp>
        <p:nvSpPr>
          <p:cNvPr id="28" name="TextBox 27"/>
          <p:cNvSpPr txBox="1"/>
          <p:nvPr/>
        </p:nvSpPr>
        <p:spPr>
          <a:xfrm>
            <a:off x="4875947" y="6406934"/>
            <a:ext cx="2942280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MY" dirty="0" smtClean="0"/>
              <a:t>Size of the house (ft. squared)</a:t>
            </a:r>
            <a:endParaRPr lang="en-MY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94" y="4962110"/>
            <a:ext cx="220444" cy="22044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957" y="4271143"/>
            <a:ext cx="220444" cy="22044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47" y="3977579"/>
            <a:ext cx="220444" cy="22044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264" y="3112142"/>
            <a:ext cx="220444" cy="2204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63" y="3653908"/>
            <a:ext cx="220444" cy="22044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02" y="2836567"/>
            <a:ext cx="220444" cy="2204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420" y="2567346"/>
            <a:ext cx="220444" cy="22044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189" y="1928001"/>
            <a:ext cx="220444" cy="220444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V="1">
            <a:off x="3447611" y="4476162"/>
            <a:ext cx="0" cy="65463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1"/>
          </p:cNvCxnSpPr>
          <p:nvPr/>
        </p:nvCxnSpPr>
        <p:spPr>
          <a:xfrm flipH="1">
            <a:off x="1610113" y="4381365"/>
            <a:ext cx="1740844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7" idx="0"/>
          </p:cNvCxnSpPr>
          <p:nvPr/>
        </p:nvCxnSpPr>
        <p:spPr>
          <a:xfrm flipV="1">
            <a:off x="10085642" y="2784824"/>
            <a:ext cx="0" cy="22064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616612" y="2659202"/>
            <a:ext cx="8358808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96536" y="42138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75772" y="246306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rgbClr val="FF0000"/>
                </a:solidFill>
              </a:rPr>
              <a:t>16</a:t>
            </a:r>
            <a:endParaRPr lang="en-MY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804410" y="144136"/>
            <a:ext cx="2265557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MY" b="1" dirty="0" smtClean="0">
                <a:solidFill>
                  <a:srgbClr val="FF0000"/>
                </a:solidFill>
              </a:rPr>
              <a:t>Quiz: </a:t>
            </a:r>
            <a:r>
              <a:rPr lang="en-MY" dirty="0" smtClean="0">
                <a:solidFill>
                  <a:schemeClr val="bg1"/>
                </a:solidFill>
              </a:rPr>
              <a:t>What’s the best </a:t>
            </a:r>
          </a:p>
          <a:p>
            <a:r>
              <a:rPr lang="en-MY" dirty="0">
                <a:solidFill>
                  <a:schemeClr val="bg1"/>
                </a:solidFill>
              </a:rPr>
              <a:t>e</a:t>
            </a:r>
            <a:r>
              <a:rPr lang="en-MY" dirty="0" smtClean="0">
                <a:solidFill>
                  <a:schemeClr val="bg1"/>
                </a:solidFill>
              </a:rPr>
              <a:t>stimate for the price</a:t>
            </a:r>
          </a:p>
          <a:p>
            <a:r>
              <a:rPr lang="en-MY" dirty="0">
                <a:solidFill>
                  <a:schemeClr val="bg1"/>
                </a:solidFill>
              </a:rPr>
              <a:t>o</a:t>
            </a:r>
            <a:r>
              <a:rPr lang="en-MY" dirty="0" smtClean="0">
                <a:solidFill>
                  <a:schemeClr val="bg1"/>
                </a:solidFill>
              </a:rPr>
              <a:t>f the house?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smtClean="0">
                <a:solidFill>
                  <a:schemeClr val="bg1"/>
                </a:solidFill>
              </a:rPr>
              <a:t>RM 80,000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smtClean="0">
                <a:solidFill>
                  <a:schemeClr val="bg1"/>
                </a:solidFill>
              </a:rPr>
              <a:t>RM120,000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dirty="0" smtClean="0">
                <a:solidFill>
                  <a:schemeClr val="bg1"/>
                </a:solidFill>
              </a:rPr>
              <a:t>RM190,000</a:t>
            </a:r>
            <a:endParaRPr lang="en-MY" dirty="0">
              <a:solidFill>
                <a:schemeClr val="bg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199457" y="2036138"/>
            <a:ext cx="10075268" cy="331015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850736" y="3467819"/>
            <a:ext cx="0" cy="149429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1607840" y="3495963"/>
            <a:ext cx="5242896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189140" y="328791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 smtClean="0">
                <a:solidFill>
                  <a:srgbClr val="FF0000"/>
                </a:solidFill>
              </a:rPr>
              <a:t>12</a:t>
            </a:r>
            <a:endParaRPr lang="en-MY" dirty="0">
              <a:solidFill>
                <a:srgbClr val="FF0000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884664" y="1280159"/>
            <a:ext cx="1581912" cy="3134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7144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24" grpId="0"/>
      <p:bldP spid="25" grpId="0"/>
      <p:bldP spid="26" grpId="0"/>
      <p:bldP spid="27" grpId="0"/>
      <p:bldP spid="28" grpId="0"/>
      <p:bldP spid="45" grpId="0"/>
      <p:bldP spid="46" grpId="0"/>
      <p:bldP spid="47" grpId="0" animBg="1"/>
      <p:bldP spid="56" grpId="0"/>
      <p:bldP spid="5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3302"/>
            <a:ext cx="9905998" cy="1478570"/>
          </a:xfrm>
        </p:spPr>
        <p:txBody>
          <a:bodyPr/>
          <a:lstStyle/>
          <a:p>
            <a:r>
              <a:rPr lang="en-MY" dirty="0" smtClean="0"/>
              <a:t>Linear Regression</a:t>
            </a:r>
            <a:endParaRPr lang="en-MY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944368" y="3446462"/>
            <a:ext cx="7571232" cy="3383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3080" y="4425696"/>
            <a:ext cx="92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 smtClean="0"/>
              <a:t>Error: </a:t>
            </a:r>
            <a:endParaRPr lang="en-MY" sz="240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216588" y="2691765"/>
            <a:ext cx="0" cy="8446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81" y="2521458"/>
            <a:ext cx="340614" cy="34061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7315072" y="2435733"/>
            <a:ext cx="0" cy="11981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57" y="2265426"/>
            <a:ext cx="340614" cy="34061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7758620" y="1354138"/>
            <a:ext cx="0" cy="2313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13" y="1202119"/>
            <a:ext cx="340614" cy="34061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2710193" y="4660993"/>
            <a:ext cx="94037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50565" y="4660009"/>
            <a:ext cx="1519239" cy="113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63942" y="4671199"/>
            <a:ext cx="2802700" cy="31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86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3302"/>
            <a:ext cx="9905998" cy="1478570"/>
          </a:xfrm>
        </p:spPr>
        <p:txBody>
          <a:bodyPr/>
          <a:lstStyle/>
          <a:p>
            <a:r>
              <a:rPr lang="en-MY" dirty="0" smtClean="0"/>
              <a:t>Linear Regression</a:t>
            </a:r>
            <a:endParaRPr lang="en-MY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944368" y="3446462"/>
            <a:ext cx="8202603" cy="12561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3080" y="4425696"/>
            <a:ext cx="92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 smtClean="0"/>
              <a:t>Error: </a:t>
            </a:r>
            <a:endParaRPr lang="en-MY" sz="240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216588" y="2691766"/>
            <a:ext cx="0" cy="1107348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81" y="2521458"/>
            <a:ext cx="340614" cy="34061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7315072" y="2435733"/>
            <a:ext cx="0" cy="1689953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57" y="2265426"/>
            <a:ext cx="340614" cy="34061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7715046" y="1386798"/>
            <a:ext cx="43574" cy="278571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13" y="1202119"/>
            <a:ext cx="340614" cy="34061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2710193" y="4660993"/>
            <a:ext cx="94037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50565" y="4660009"/>
            <a:ext cx="1519239" cy="113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63942" y="4671199"/>
            <a:ext cx="2802700" cy="31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710193" y="5233923"/>
            <a:ext cx="940372" cy="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50565" y="5232939"/>
            <a:ext cx="1519239" cy="1132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63942" y="5244129"/>
            <a:ext cx="3980058" cy="4456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05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3302"/>
            <a:ext cx="9905998" cy="1478570"/>
          </a:xfrm>
        </p:spPr>
        <p:txBody>
          <a:bodyPr/>
          <a:lstStyle/>
          <a:p>
            <a:r>
              <a:rPr lang="en-MY" dirty="0" smtClean="0"/>
              <a:t>Linear Regression</a:t>
            </a:r>
            <a:endParaRPr lang="en-MY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4368" y="2265426"/>
            <a:ext cx="7984889" cy="118103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3080" y="4425696"/>
            <a:ext cx="92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 smtClean="0"/>
              <a:t>Error: </a:t>
            </a:r>
            <a:endParaRPr lang="en-MY" sz="2400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710193" y="4660993"/>
            <a:ext cx="94037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50565" y="4660009"/>
            <a:ext cx="1519239" cy="113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63942" y="4671199"/>
            <a:ext cx="2802700" cy="31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710193" y="5233923"/>
            <a:ext cx="940372" cy="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50565" y="5232939"/>
            <a:ext cx="1519239" cy="1132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63942" y="5244129"/>
            <a:ext cx="3980058" cy="4456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5142" y="2679193"/>
            <a:ext cx="0" cy="43107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81" y="2521458"/>
            <a:ext cx="340614" cy="34061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7761508" y="1405084"/>
            <a:ext cx="0" cy="130807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13" y="1202119"/>
            <a:ext cx="340614" cy="34061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7314002" y="2427514"/>
            <a:ext cx="0" cy="369477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57" y="2265426"/>
            <a:ext cx="340614" cy="34061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710193" y="5802086"/>
            <a:ext cx="392236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091543" y="5802086"/>
            <a:ext cx="392236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454447" y="5802086"/>
            <a:ext cx="1591834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eft Arrow 29"/>
          <p:cNvSpPr/>
          <p:nvPr/>
        </p:nvSpPr>
        <p:spPr>
          <a:xfrm>
            <a:off x="5398299" y="5544021"/>
            <a:ext cx="968051" cy="51613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439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33302"/>
            <a:ext cx="9905998" cy="1478570"/>
          </a:xfrm>
        </p:spPr>
        <p:txBody>
          <a:bodyPr/>
          <a:lstStyle/>
          <a:p>
            <a:r>
              <a:rPr lang="en-MY" dirty="0" smtClean="0"/>
              <a:t>Linear Regression</a:t>
            </a:r>
            <a:endParaRPr lang="en-MY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944368" y="1306286"/>
            <a:ext cx="7919575" cy="21401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3080" y="4425696"/>
            <a:ext cx="927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2400" dirty="0" smtClean="0"/>
              <a:t>Error: </a:t>
            </a:r>
            <a:endParaRPr lang="en-MY" sz="2400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710193" y="4660993"/>
            <a:ext cx="940372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650565" y="4660009"/>
            <a:ext cx="1519239" cy="1132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163942" y="4671199"/>
            <a:ext cx="2802700" cy="3137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710193" y="5233923"/>
            <a:ext cx="940372" cy="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50565" y="5232939"/>
            <a:ext cx="1519239" cy="1132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163942" y="5244129"/>
            <a:ext cx="3980058" cy="44561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281" y="2521458"/>
            <a:ext cx="340614" cy="340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13" y="1202119"/>
            <a:ext cx="340614" cy="340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257" y="2265426"/>
            <a:ext cx="340614" cy="34061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710193" y="5802086"/>
            <a:ext cx="392236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091543" y="5802086"/>
            <a:ext cx="392236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454447" y="5802086"/>
            <a:ext cx="1591834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eft Arrow 29"/>
          <p:cNvSpPr/>
          <p:nvPr/>
        </p:nvSpPr>
        <p:spPr>
          <a:xfrm>
            <a:off x="5398299" y="5544021"/>
            <a:ext cx="968051" cy="516130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593" y="1996126"/>
            <a:ext cx="1018169" cy="10506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78444" y="3099667"/>
            <a:ext cx="1770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dirty="0" smtClean="0"/>
              <a:t>Gradient descent</a:t>
            </a:r>
          </a:p>
          <a:p>
            <a:pPr algn="ctr"/>
            <a:r>
              <a:rPr lang="en-MY" dirty="0" smtClean="0"/>
              <a:t>(Least squares)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4006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smtClean="0"/>
              <a:t>Detecting spam emails</a:t>
            </a:r>
            <a:endParaRPr lang="en-MY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28" y="2507117"/>
            <a:ext cx="511317" cy="334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61" y="2518002"/>
            <a:ext cx="511317" cy="3340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94" y="2528887"/>
            <a:ext cx="511317" cy="334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27" y="2539772"/>
            <a:ext cx="511317" cy="334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60" y="2517998"/>
            <a:ext cx="511317" cy="334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93" y="2528883"/>
            <a:ext cx="511317" cy="3340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26" y="2539768"/>
            <a:ext cx="511317" cy="3340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59" y="2550653"/>
            <a:ext cx="511317" cy="334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92" y="2539768"/>
            <a:ext cx="511317" cy="334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25" y="2550653"/>
            <a:ext cx="511317" cy="3340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58" y="2561538"/>
            <a:ext cx="511317" cy="3340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91" y="2572423"/>
            <a:ext cx="511317" cy="3340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24" y="2572423"/>
            <a:ext cx="511317" cy="3340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57" y="2583308"/>
            <a:ext cx="511317" cy="33405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90" y="2594193"/>
            <a:ext cx="511317" cy="3340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323" y="2605078"/>
            <a:ext cx="511317" cy="3340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28" y="2917364"/>
            <a:ext cx="511317" cy="3340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61" y="2928249"/>
            <a:ext cx="511317" cy="3340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94" y="2939134"/>
            <a:ext cx="511317" cy="3340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27" y="2950019"/>
            <a:ext cx="511317" cy="33405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60" y="2928245"/>
            <a:ext cx="511317" cy="33405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93" y="2939130"/>
            <a:ext cx="511317" cy="33405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26" y="2950015"/>
            <a:ext cx="511317" cy="33405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59" y="2960900"/>
            <a:ext cx="511317" cy="33405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92" y="2950015"/>
            <a:ext cx="511317" cy="33405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25" y="2960900"/>
            <a:ext cx="511317" cy="3340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58" y="2971785"/>
            <a:ext cx="511317" cy="33405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91" y="2982670"/>
            <a:ext cx="511317" cy="33405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24" y="2982670"/>
            <a:ext cx="511317" cy="33405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57" y="2993555"/>
            <a:ext cx="511317" cy="33405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90" y="3004440"/>
            <a:ext cx="511317" cy="3340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323" y="3015325"/>
            <a:ext cx="511317" cy="33405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28" y="3334648"/>
            <a:ext cx="511317" cy="33405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61" y="3345533"/>
            <a:ext cx="511317" cy="3340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94" y="3356418"/>
            <a:ext cx="511317" cy="33405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27" y="3367303"/>
            <a:ext cx="511317" cy="33405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60" y="3345529"/>
            <a:ext cx="511317" cy="33405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93" y="3356414"/>
            <a:ext cx="511317" cy="3340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26" y="3367299"/>
            <a:ext cx="511317" cy="33405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59" y="3378184"/>
            <a:ext cx="511317" cy="3340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92" y="3367299"/>
            <a:ext cx="511317" cy="33405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25" y="3378184"/>
            <a:ext cx="511317" cy="33405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58" y="3389069"/>
            <a:ext cx="511317" cy="33405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91" y="3399954"/>
            <a:ext cx="511317" cy="33405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24" y="3399954"/>
            <a:ext cx="511317" cy="33405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57" y="3410839"/>
            <a:ext cx="511317" cy="33405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90" y="3421724"/>
            <a:ext cx="511317" cy="33405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323" y="3432609"/>
            <a:ext cx="511317" cy="33405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28" y="3766883"/>
            <a:ext cx="511317" cy="3340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61" y="3777768"/>
            <a:ext cx="511317" cy="3340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94" y="3788653"/>
            <a:ext cx="511317" cy="33405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27" y="3799538"/>
            <a:ext cx="511317" cy="33405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60" y="3777764"/>
            <a:ext cx="511317" cy="3340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93" y="3788649"/>
            <a:ext cx="511317" cy="33405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26" y="3799534"/>
            <a:ext cx="511317" cy="3340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59" y="3810419"/>
            <a:ext cx="511317" cy="33405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92" y="3799534"/>
            <a:ext cx="511317" cy="33405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25" y="3810419"/>
            <a:ext cx="511317" cy="3340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58" y="3821304"/>
            <a:ext cx="511317" cy="33405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91" y="3832189"/>
            <a:ext cx="511317" cy="33405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24" y="3832189"/>
            <a:ext cx="511317" cy="33405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57" y="3843074"/>
            <a:ext cx="511317" cy="33405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90" y="3853959"/>
            <a:ext cx="511317" cy="33405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323" y="3864844"/>
            <a:ext cx="511317" cy="33405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28" y="4220888"/>
            <a:ext cx="511317" cy="33405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61" y="4231773"/>
            <a:ext cx="511317" cy="33405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94" y="4242658"/>
            <a:ext cx="511317" cy="33405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27" y="4253543"/>
            <a:ext cx="511317" cy="33405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60" y="4231769"/>
            <a:ext cx="511317" cy="33405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93" y="4242654"/>
            <a:ext cx="511317" cy="33405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26" y="4253539"/>
            <a:ext cx="511317" cy="33405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59" y="4264424"/>
            <a:ext cx="511317" cy="33405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92" y="4253539"/>
            <a:ext cx="511317" cy="33405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25" y="4264424"/>
            <a:ext cx="511317" cy="33405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58" y="4275309"/>
            <a:ext cx="511317" cy="33405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91" y="4286194"/>
            <a:ext cx="511317" cy="33405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24" y="4286194"/>
            <a:ext cx="511317" cy="33405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57" y="4297079"/>
            <a:ext cx="511317" cy="33405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90" y="4307964"/>
            <a:ext cx="511317" cy="334054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323" y="4318849"/>
            <a:ext cx="511317" cy="33405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28" y="4646732"/>
            <a:ext cx="511317" cy="33405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61" y="4657617"/>
            <a:ext cx="511317" cy="334054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694" y="4668502"/>
            <a:ext cx="511317" cy="33405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27" y="4679387"/>
            <a:ext cx="511317" cy="33405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60" y="4657613"/>
            <a:ext cx="511317" cy="33405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93" y="4668498"/>
            <a:ext cx="511317" cy="334054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26" y="4679383"/>
            <a:ext cx="511317" cy="33405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859" y="4690268"/>
            <a:ext cx="511317" cy="33405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292" y="4679383"/>
            <a:ext cx="511317" cy="33405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25" y="4690268"/>
            <a:ext cx="511317" cy="33405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158" y="4701153"/>
            <a:ext cx="511317" cy="33405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91" y="4712038"/>
            <a:ext cx="511317" cy="33405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24" y="4712038"/>
            <a:ext cx="511317" cy="33405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57" y="4722923"/>
            <a:ext cx="511317" cy="334054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90" y="4733808"/>
            <a:ext cx="511317" cy="33405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323" y="4744693"/>
            <a:ext cx="511317" cy="33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5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414</TotalTime>
  <Words>799</Words>
  <Application>Microsoft Office PowerPoint</Application>
  <PresentationFormat>Widescreen</PresentationFormat>
  <Paragraphs>404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Courier New</vt:lpstr>
      <vt:lpstr>Trebuchet MS</vt:lpstr>
      <vt:lpstr>Tw Cen MT</vt:lpstr>
      <vt:lpstr>Wingdings</vt:lpstr>
      <vt:lpstr>Circuit</vt:lpstr>
      <vt:lpstr>MACHINE LEARNING</vt:lpstr>
      <vt:lpstr>WHAT IS MACHINE LEARNING</vt:lpstr>
      <vt:lpstr>Price of a house</vt:lpstr>
      <vt:lpstr>Linear Regression</vt:lpstr>
      <vt:lpstr>Linear Regression</vt:lpstr>
      <vt:lpstr>Linear Regression</vt:lpstr>
      <vt:lpstr>Linear Regression</vt:lpstr>
      <vt:lpstr>Linear Regression</vt:lpstr>
      <vt:lpstr>Detecting spam emails</vt:lpstr>
      <vt:lpstr>Detecting spam emails</vt:lpstr>
      <vt:lpstr>Detecting spam emails</vt:lpstr>
      <vt:lpstr>Detecting spam emails</vt:lpstr>
      <vt:lpstr>Detecting spam emails</vt:lpstr>
      <vt:lpstr>Detecting spam emails</vt:lpstr>
      <vt:lpstr>Naïve bayes algorithm</vt:lpstr>
      <vt:lpstr>Recommending apps</vt:lpstr>
      <vt:lpstr>Recommending apps</vt:lpstr>
      <vt:lpstr>Recommending apps</vt:lpstr>
      <vt:lpstr>Recommending apps</vt:lpstr>
      <vt:lpstr>Recommending apps</vt:lpstr>
      <vt:lpstr>Decision tree</vt:lpstr>
      <vt:lpstr>Acceptance at a university</vt:lpstr>
      <vt:lpstr>Acceptance at a university</vt:lpstr>
      <vt:lpstr>Acceptance at a university</vt:lpstr>
      <vt:lpstr>LOGISTIC REGRESSION</vt:lpstr>
      <vt:lpstr>LOGISTIC REGRESSION</vt:lpstr>
      <vt:lpstr>LOGISTIC REGRESSION</vt:lpstr>
      <vt:lpstr>LOGISTIC REGRESSION</vt:lpstr>
      <vt:lpstr>Acceptance at a university</vt:lpstr>
      <vt:lpstr>Acceptance at a university</vt:lpstr>
      <vt:lpstr>Neural network</vt:lpstr>
      <vt:lpstr>Neural network</vt:lpstr>
      <vt:lpstr>Logistic Regression and neural network</vt:lpstr>
      <vt:lpstr>Cutting data with style</vt:lpstr>
      <vt:lpstr>Cutting data with style</vt:lpstr>
      <vt:lpstr>Support vector machines (svm)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Erma Rahayu</dc:creator>
  <cp:lastModifiedBy>Erma Rahayu</cp:lastModifiedBy>
  <cp:revision>71</cp:revision>
  <dcterms:created xsi:type="dcterms:W3CDTF">2018-04-09T06:21:25Z</dcterms:created>
  <dcterms:modified xsi:type="dcterms:W3CDTF">2018-04-09T17:44:34Z</dcterms:modified>
</cp:coreProperties>
</file>